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theme/themeOverride3.xml" ContentType="application/vnd.openxmlformats-officedocument.themeOverride+xml"/>
  <Override PartName="/ppt/notesSlides/notesSlide34.xml" ContentType="application/vnd.openxmlformats-officedocument.presentationml.notesSlide+xml"/>
  <Override PartName="/ppt/theme/themeOverride4.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heme/themeOverride5.xml" ContentType="application/vnd.openxmlformats-officedocument.themeOverride+xml"/>
  <Override PartName="/ppt/notesSlides/notesSlide45.xml" ContentType="application/vnd.openxmlformats-officedocument.presentationml.notesSlide+xml"/>
  <Override PartName="/ppt/theme/themeOverride6.xml" ContentType="application/vnd.openxmlformats-officedocument.themeOverride+xml"/>
  <Override PartName="/ppt/notesSlides/notesSlide46.xml" ContentType="application/vnd.openxmlformats-officedocument.presentationml.notesSlide+xml"/>
  <Override PartName="/ppt/theme/themeOverride7.xml" ContentType="application/vnd.openxmlformats-officedocument.themeOverride+xml"/>
  <Override PartName="/ppt/notesSlides/notesSlide47.xml" ContentType="application/vnd.openxmlformats-officedocument.presentationml.notesSlide+xml"/>
  <Override PartName="/ppt/theme/themeOverride8.xml" ContentType="application/vnd.openxmlformats-officedocument.themeOverride+xml"/>
  <Override PartName="/ppt/notesSlides/notesSlide48.xml" ContentType="application/vnd.openxmlformats-officedocument.presentationml.notesSlide+xml"/>
  <Override PartName="/ppt/theme/themeOverride9.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10.xml" ContentType="application/vnd.openxmlformats-officedocument.themeOverride+xml"/>
  <Override PartName="/ppt/notesSlides/notesSlide53.xml" ContentType="application/vnd.openxmlformats-officedocument.presentationml.notesSlide+xml"/>
  <Override PartName="/ppt/theme/themeOverride11.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44" r:id="rId6"/>
    <p:sldMasterId id="2147483782" r:id="rId7"/>
  </p:sldMasterIdLst>
  <p:notesMasterIdLst>
    <p:notesMasterId r:id="rId65"/>
  </p:notesMasterIdLst>
  <p:sldIdLst>
    <p:sldId id="256" r:id="rId8"/>
    <p:sldId id="2076136942" r:id="rId9"/>
    <p:sldId id="11850" r:id="rId10"/>
    <p:sldId id="276" r:id="rId11"/>
    <p:sldId id="2216" r:id="rId12"/>
    <p:sldId id="2214" r:id="rId13"/>
    <p:sldId id="2217" r:id="rId14"/>
    <p:sldId id="2218" r:id="rId15"/>
    <p:sldId id="2145706133" r:id="rId16"/>
    <p:sldId id="314" r:id="rId17"/>
    <p:sldId id="2219" r:id="rId18"/>
    <p:sldId id="2220" r:id="rId19"/>
    <p:sldId id="11851" r:id="rId20"/>
    <p:sldId id="2226" r:id="rId21"/>
    <p:sldId id="1707" r:id="rId22"/>
    <p:sldId id="1712" r:id="rId23"/>
    <p:sldId id="2113" r:id="rId24"/>
    <p:sldId id="2114" r:id="rId25"/>
    <p:sldId id="2115" r:id="rId26"/>
    <p:sldId id="1713" r:id="rId27"/>
    <p:sldId id="2145706131" r:id="rId28"/>
    <p:sldId id="2231" r:id="rId29"/>
    <p:sldId id="2119" r:id="rId30"/>
    <p:sldId id="2120" r:id="rId31"/>
    <p:sldId id="2121" r:id="rId32"/>
    <p:sldId id="2122" r:id="rId33"/>
    <p:sldId id="2117" r:id="rId34"/>
    <p:sldId id="2118" r:id="rId35"/>
    <p:sldId id="2238" r:id="rId36"/>
    <p:sldId id="2123" r:id="rId37"/>
    <p:sldId id="1708" r:id="rId38"/>
    <p:sldId id="1710" r:id="rId39"/>
    <p:sldId id="1711" r:id="rId40"/>
    <p:sldId id="2239" r:id="rId41"/>
    <p:sldId id="2240" r:id="rId42"/>
    <p:sldId id="11852" r:id="rId43"/>
    <p:sldId id="2244" r:id="rId44"/>
    <p:sldId id="2251" r:id="rId45"/>
    <p:sldId id="2093" r:id="rId46"/>
    <p:sldId id="2095" r:id="rId47"/>
    <p:sldId id="2252" r:id="rId48"/>
    <p:sldId id="2145706132" r:id="rId49"/>
    <p:sldId id="2245" r:id="rId50"/>
    <p:sldId id="2096" r:id="rId51"/>
    <p:sldId id="2259" r:id="rId52"/>
    <p:sldId id="2098" r:id="rId53"/>
    <p:sldId id="2260" r:id="rId54"/>
    <p:sldId id="2261" r:id="rId55"/>
    <p:sldId id="2262" r:id="rId56"/>
    <p:sldId id="2246" r:id="rId57"/>
    <p:sldId id="2100" r:id="rId58"/>
    <p:sldId id="2101" r:id="rId59"/>
    <p:sldId id="2267" r:id="rId60"/>
    <p:sldId id="2268" r:id="rId61"/>
    <p:sldId id="2102" r:id="rId62"/>
    <p:sldId id="2103" r:id="rId63"/>
    <p:sldId id="207613694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3F3BAC-B7FD-E7AE-F896-74781643B4E6}" v="6" dt="2021-09-29T16:29:37.363"/>
    <p1510:client id="{D967F671-F6C7-CE29-F163-107F9AA08FA0}" v="12" dt="2021-09-29T18:36:05.8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69936" autoAdjust="0"/>
  </p:normalViewPr>
  <p:slideViewPr>
    <p:cSldViewPr snapToGrid="0">
      <p:cViewPr varScale="1">
        <p:scale>
          <a:sx n="84" d="100"/>
          <a:sy n="84" d="100"/>
        </p:scale>
        <p:origin x="2597" y="8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S::v-juldes@microsoft.com::5ec9b45e-09f7-4acb-ae45-95f738816775" providerId="AD" clId="Web-{4D3F3BAC-B7FD-E7AE-F896-74781643B4E6}"/>
    <pc:docChg chg="modSld">
      <pc:chgData name="Julie Descamp (CLEARWATER GROUP LLC)" userId="S::v-juldes@microsoft.com::5ec9b45e-09f7-4acb-ae45-95f738816775" providerId="AD" clId="Web-{4D3F3BAC-B7FD-E7AE-F896-74781643B4E6}" dt="2021-09-29T16:29:37.363" v="5" actId="14100"/>
      <pc:docMkLst>
        <pc:docMk/>
      </pc:docMkLst>
      <pc:sldChg chg="modSp">
        <pc:chgData name="Julie Descamp (CLEARWATER GROUP LLC)" userId="S::v-juldes@microsoft.com::5ec9b45e-09f7-4acb-ae45-95f738816775" providerId="AD" clId="Web-{4D3F3BAC-B7FD-E7AE-F896-74781643B4E6}" dt="2021-09-29T16:29:37.363" v="5" actId="14100"/>
        <pc:sldMkLst>
          <pc:docMk/>
          <pc:sldMk cId="4099070478" sldId="2103"/>
        </pc:sldMkLst>
        <pc:spChg chg="mod">
          <ac:chgData name="Julie Descamp (CLEARWATER GROUP LLC)" userId="S::v-juldes@microsoft.com::5ec9b45e-09f7-4acb-ae45-95f738816775" providerId="AD" clId="Web-{4D3F3BAC-B7FD-E7AE-F896-74781643B4E6}" dt="2021-09-29T16:29:21.238" v="3" actId="1076"/>
          <ac:spMkLst>
            <pc:docMk/>
            <pc:sldMk cId="4099070478" sldId="2103"/>
            <ac:spMk id="4" creationId="{4D7D7AE8-BA5B-41B8-B985-67183D79DFC1}"/>
          </ac:spMkLst>
        </pc:spChg>
        <pc:spChg chg="mod">
          <ac:chgData name="Julie Descamp (CLEARWATER GROUP LLC)" userId="S::v-juldes@microsoft.com::5ec9b45e-09f7-4acb-ae45-95f738816775" providerId="AD" clId="Web-{4D3F3BAC-B7FD-E7AE-F896-74781643B4E6}" dt="2021-09-29T16:29:37.363" v="5" actId="14100"/>
          <ac:spMkLst>
            <pc:docMk/>
            <pc:sldMk cId="4099070478" sldId="2103"/>
            <ac:spMk id="7" creationId="{909230C9-5E25-4E4C-B8CE-CFF28247185B}"/>
          </ac:spMkLst>
        </pc:spChg>
      </pc:sldChg>
      <pc:sldChg chg="modSp">
        <pc:chgData name="Julie Descamp (CLEARWATER GROUP LLC)" userId="S::v-juldes@microsoft.com::5ec9b45e-09f7-4acb-ae45-95f738816775" providerId="AD" clId="Web-{4D3F3BAC-B7FD-E7AE-F896-74781643B4E6}" dt="2021-09-29T16:28:08.752" v="2" actId="1076"/>
        <pc:sldMkLst>
          <pc:docMk/>
          <pc:sldMk cId="812402703" sldId="2217"/>
        </pc:sldMkLst>
        <pc:spChg chg="mod">
          <ac:chgData name="Julie Descamp (CLEARWATER GROUP LLC)" userId="S::v-juldes@microsoft.com::5ec9b45e-09f7-4acb-ae45-95f738816775" providerId="AD" clId="Web-{4D3F3BAC-B7FD-E7AE-F896-74781643B4E6}" dt="2021-09-29T16:28:08.752" v="2" actId="1076"/>
          <ac:spMkLst>
            <pc:docMk/>
            <pc:sldMk cId="812402703" sldId="2217"/>
            <ac:spMk id="14" creationId="{5C68A2B6-986D-4A7E-B626-47491FD317B4}"/>
          </ac:spMkLst>
        </pc:spChg>
        <pc:picChg chg="mod">
          <ac:chgData name="Julie Descamp (CLEARWATER GROUP LLC)" userId="S::v-juldes@microsoft.com::5ec9b45e-09f7-4acb-ae45-95f738816775" providerId="AD" clId="Web-{4D3F3BAC-B7FD-E7AE-F896-74781643B4E6}" dt="2021-09-29T16:28:03.345" v="1" actId="1076"/>
          <ac:picMkLst>
            <pc:docMk/>
            <pc:sldMk cId="812402703" sldId="2217"/>
            <ac:picMk id="33" creationId="{174A87D4-9637-4445-8526-321BD962A406}"/>
          </ac:picMkLst>
        </pc:picChg>
        <pc:cxnChg chg="mod">
          <ac:chgData name="Julie Descamp (CLEARWATER GROUP LLC)" userId="S::v-juldes@microsoft.com::5ec9b45e-09f7-4acb-ae45-95f738816775" providerId="AD" clId="Web-{4D3F3BAC-B7FD-E7AE-F896-74781643B4E6}" dt="2021-09-29T16:28:00.689" v="0" actId="1076"/>
          <ac:cxnSpMkLst>
            <pc:docMk/>
            <pc:sldMk cId="812402703" sldId="2217"/>
            <ac:cxnSpMk id="16" creationId="{BD9A65FC-2819-4E23-BFE3-3AC14CD318D5}"/>
          </ac:cxnSpMkLst>
        </pc:cxnChg>
      </pc:sldChg>
    </pc:docChg>
  </pc:docChgLst>
  <pc:docChgLst>
    <pc:chgData name="Julie Descamp (CLEARWATER GROUP LLC)" userId="S::v-juldes@microsoft.com::5ec9b45e-09f7-4acb-ae45-95f738816775" providerId="AD" clId="Web-{D967F671-F6C7-CE29-F163-107F9AA08FA0}"/>
    <pc:docChg chg="modSld">
      <pc:chgData name="Julie Descamp (CLEARWATER GROUP LLC)" userId="S::v-juldes@microsoft.com::5ec9b45e-09f7-4acb-ae45-95f738816775" providerId="AD" clId="Web-{D967F671-F6C7-CE29-F163-107F9AA08FA0}" dt="2021-09-29T18:36:05.825" v="5" actId="20577"/>
      <pc:docMkLst>
        <pc:docMk/>
      </pc:docMkLst>
      <pc:sldChg chg="modSp">
        <pc:chgData name="Julie Descamp (CLEARWATER GROUP LLC)" userId="S::v-juldes@microsoft.com::5ec9b45e-09f7-4acb-ae45-95f738816775" providerId="AD" clId="Web-{D967F671-F6C7-CE29-F163-107F9AA08FA0}" dt="2021-09-29T18:36:05.825" v="5" actId="20577"/>
        <pc:sldMkLst>
          <pc:docMk/>
          <pc:sldMk cId="457020454" sldId="2076136942"/>
        </pc:sldMkLst>
        <pc:spChg chg="mod">
          <ac:chgData name="Julie Descamp (CLEARWATER GROUP LLC)" userId="S::v-juldes@microsoft.com::5ec9b45e-09f7-4acb-ae45-95f738816775" providerId="AD" clId="Web-{D967F671-F6C7-CE29-F163-107F9AA08FA0}" dt="2021-09-29T18:36:05.825" v="5" actId="20577"/>
          <ac:spMkLst>
            <pc:docMk/>
            <pc:sldMk cId="457020454" sldId="2076136942"/>
            <ac:spMk id="9" creationId="{7B186078-9024-4C75-8E26-FA23A451FA9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0AB842-2206-BF47-BB4C-3E24666DAFD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0D5D0A5-C0D8-034F-966F-0D43EDA5DF0D}">
      <dgm:prSet/>
      <dgm:spPr>
        <a:solidFill>
          <a:schemeClr val="accent2"/>
        </a:solidFill>
      </dgm:spPr>
      <dgm:t>
        <a:bodyPr/>
        <a:lstStyle/>
        <a:p>
          <a:r>
            <a:rPr lang="zh-cn" b="0" i="0" baseline="0" dirty="0"/>
            <a:t>实现团队生命周期自动化</a:t>
          </a:r>
          <a:endParaRPr lang="en-US" dirty="0"/>
        </a:p>
      </dgm:t>
    </dgm:pt>
    <dgm:pt modelId="{DAAD7421-8C4B-424B-A948-78E6C91870BA}" type="parTrans" cxnId="{4AEA690E-8320-D546-83E0-9F7F63F45C59}">
      <dgm:prSet/>
      <dgm:spPr/>
      <dgm:t>
        <a:bodyPr/>
        <a:lstStyle/>
        <a:p>
          <a:endParaRPr lang="en-US"/>
        </a:p>
      </dgm:t>
    </dgm:pt>
    <dgm:pt modelId="{EC4ACD2E-4862-444D-A609-FBC7C647157C}" type="sibTrans" cxnId="{4AEA690E-8320-D546-83E0-9F7F63F45C59}">
      <dgm:prSet/>
      <dgm:spPr/>
      <dgm:t>
        <a:bodyPr/>
        <a:lstStyle/>
        <a:p>
          <a:endParaRPr lang="en-US"/>
        </a:p>
      </dgm:t>
    </dgm:pt>
    <dgm:pt modelId="{16DE9648-EB36-1747-A01F-5B3F61E4F323}">
      <dgm:prSet/>
      <dgm:spPr>
        <a:solidFill>
          <a:schemeClr val="accent2"/>
        </a:solidFill>
      </dgm:spPr>
      <dgm:t>
        <a:bodyPr/>
        <a:lstStyle/>
        <a:p>
          <a:r>
            <a:rPr lang="zh-cn" b="0" i="0" baseline="0" dirty="0"/>
            <a:t>即使周围没有人，也能完成工作</a:t>
          </a:r>
          <a:endParaRPr lang="en-US" dirty="0"/>
        </a:p>
      </dgm:t>
    </dgm:pt>
    <dgm:pt modelId="{71825DC1-8A73-804A-9255-37C17BF60AE0}" type="parTrans" cxnId="{ECEEB502-1BB9-E340-BB05-C48AD2510B6E}">
      <dgm:prSet/>
      <dgm:spPr/>
      <dgm:t>
        <a:bodyPr/>
        <a:lstStyle/>
        <a:p>
          <a:endParaRPr lang="en-US"/>
        </a:p>
      </dgm:t>
    </dgm:pt>
    <dgm:pt modelId="{B7DE94B8-A375-3248-8932-252592254349}" type="sibTrans" cxnId="{ECEEB502-1BB9-E340-BB05-C48AD2510B6E}">
      <dgm:prSet/>
      <dgm:spPr/>
      <dgm:t>
        <a:bodyPr/>
        <a:lstStyle/>
        <a:p>
          <a:endParaRPr lang="en-US"/>
        </a:p>
      </dgm:t>
    </dgm:pt>
    <dgm:pt modelId="{654F59EC-F312-2E40-82F1-FEE4AFE9F4DA}">
      <dgm:prSet/>
      <dgm:spPr>
        <a:solidFill>
          <a:schemeClr val="accent2"/>
        </a:solidFill>
      </dgm:spPr>
      <dgm:t>
        <a:bodyPr/>
        <a:lstStyle/>
        <a:p>
          <a:r>
            <a:rPr lang="zh-cn" b="0" i="0" baseline="0" dirty="0"/>
            <a:t>创建与你的应用关联的团队</a:t>
          </a:r>
          <a:endParaRPr lang="en-US" dirty="0"/>
        </a:p>
      </dgm:t>
    </dgm:pt>
    <dgm:pt modelId="{DD546F6A-DEA1-1745-BBF0-CA4BBC41E740}" type="parTrans" cxnId="{C019C5A5-BBDD-4F4F-852B-95F56531C2D9}">
      <dgm:prSet/>
      <dgm:spPr/>
      <dgm:t>
        <a:bodyPr/>
        <a:lstStyle/>
        <a:p>
          <a:endParaRPr lang="en-US"/>
        </a:p>
      </dgm:t>
    </dgm:pt>
    <dgm:pt modelId="{1EE24733-107B-8F4C-A7EA-6F43EA626D2D}" type="sibTrans" cxnId="{C019C5A5-BBDD-4F4F-852B-95F56531C2D9}">
      <dgm:prSet/>
      <dgm:spPr/>
      <dgm:t>
        <a:bodyPr/>
        <a:lstStyle/>
        <a:p>
          <a:endParaRPr lang="en-US"/>
        </a:p>
      </dgm:t>
    </dgm:pt>
    <dgm:pt modelId="{B369E96F-8FE2-8341-87DD-FEEB88C62964}">
      <dgm:prSet/>
      <dgm:spPr>
        <a:solidFill>
          <a:schemeClr val="accent2"/>
        </a:solidFill>
      </dgm:spPr>
      <dgm:t>
        <a:bodyPr/>
        <a:lstStyle/>
        <a:p>
          <a:r>
            <a:rPr lang="zh-cn" b="0" i="0" baseline="0" dirty="0"/>
            <a:t>将应用部署到团队</a:t>
          </a:r>
          <a:endParaRPr lang="en-US" dirty="0"/>
        </a:p>
      </dgm:t>
    </dgm:pt>
    <dgm:pt modelId="{DFFC4CAB-EB4F-004C-85BD-6C6918759384}" type="parTrans" cxnId="{9BC84243-4BD9-CD42-8769-5E04C3B9AAC6}">
      <dgm:prSet/>
      <dgm:spPr/>
      <dgm:t>
        <a:bodyPr/>
        <a:lstStyle/>
        <a:p>
          <a:endParaRPr lang="en-US"/>
        </a:p>
      </dgm:t>
    </dgm:pt>
    <dgm:pt modelId="{D681B7D5-1100-DA48-82BB-CC04B7C76BA9}" type="sibTrans" cxnId="{9BC84243-4BD9-CD42-8769-5E04C3B9AAC6}">
      <dgm:prSet/>
      <dgm:spPr/>
      <dgm:t>
        <a:bodyPr/>
        <a:lstStyle/>
        <a:p>
          <a:endParaRPr lang="en-US"/>
        </a:p>
      </dgm:t>
    </dgm:pt>
    <dgm:pt modelId="{92D57428-E921-B946-88D1-70DB5CF74966}">
      <dgm:prSet/>
      <dgm:spPr>
        <a:solidFill>
          <a:schemeClr val="accent2"/>
        </a:solidFill>
      </dgm:spPr>
      <dgm:t>
        <a:bodyPr/>
        <a:lstStyle/>
        <a:p>
          <a:r>
            <a:rPr lang="zh-cn" b="0" i="0" baseline="0" dirty="0"/>
            <a:t>在任何类型的应用中使用 Microsoft Graph</a:t>
          </a:r>
          <a:endParaRPr lang="en-US" dirty="0"/>
        </a:p>
      </dgm:t>
    </dgm:pt>
    <dgm:pt modelId="{A7EAFDE2-18A9-B140-86CE-D45CBF13A40D}" type="parTrans" cxnId="{71EF6734-8956-5D4F-B276-D7ADA0D22374}">
      <dgm:prSet/>
      <dgm:spPr/>
      <dgm:t>
        <a:bodyPr/>
        <a:lstStyle/>
        <a:p>
          <a:endParaRPr lang="en-US"/>
        </a:p>
      </dgm:t>
    </dgm:pt>
    <dgm:pt modelId="{2D507A39-2A19-604F-AFB6-41D8A8FDF57F}" type="sibTrans" cxnId="{71EF6734-8956-5D4F-B276-D7ADA0D22374}">
      <dgm:prSet/>
      <dgm:spPr/>
      <dgm:t>
        <a:bodyPr/>
        <a:lstStyle/>
        <a:p>
          <a:endParaRPr lang="en-US"/>
        </a:p>
      </dgm:t>
    </dgm:pt>
    <dgm:pt modelId="{3DFF2749-FC83-5A4A-8559-C023502FAB9A}">
      <dgm:prSet/>
      <dgm:spPr>
        <a:solidFill>
          <a:schemeClr val="accent2"/>
        </a:solidFill>
      </dgm:spPr>
      <dgm:t>
        <a:bodyPr/>
        <a:lstStyle/>
        <a:p>
          <a:r>
            <a:rPr lang="zh-cn" b="0" i="0" baseline="0" dirty="0"/>
            <a:t>获取有关更改的通知</a:t>
          </a:r>
          <a:endParaRPr lang="en-US" dirty="0"/>
        </a:p>
      </dgm:t>
    </dgm:pt>
    <dgm:pt modelId="{45C45773-716F-BC46-9B5F-986030502D02}" type="parTrans" cxnId="{A6004ED7-4865-AC46-B655-8F6327E6830F}">
      <dgm:prSet/>
      <dgm:spPr/>
      <dgm:t>
        <a:bodyPr/>
        <a:lstStyle/>
        <a:p>
          <a:endParaRPr lang="en-US"/>
        </a:p>
      </dgm:t>
    </dgm:pt>
    <dgm:pt modelId="{171873D7-A066-8C42-8CFE-866478181763}" type="sibTrans" cxnId="{A6004ED7-4865-AC46-B655-8F6327E6830F}">
      <dgm:prSet/>
      <dgm:spPr/>
      <dgm:t>
        <a:bodyPr/>
        <a:lstStyle/>
        <a:p>
          <a:endParaRPr lang="en-US"/>
        </a:p>
      </dgm:t>
    </dgm:pt>
    <dgm:pt modelId="{F7544E9D-1DDC-2645-BEE8-031CE2021812}" type="pres">
      <dgm:prSet presAssocID="{100AB842-2206-BF47-BB4C-3E24666DAFD3}" presName="linear" presStyleCnt="0">
        <dgm:presLayoutVars>
          <dgm:animLvl val="lvl"/>
          <dgm:resizeHandles val="exact"/>
        </dgm:presLayoutVars>
      </dgm:prSet>
      <dgm:spPr/>
    </dgm:pt>
    <dgm:pt modelId="{22152820-5719-904C-9131-8B8E59FED5A2}" type="pres">
      <dgm:prSet presAssocID="{D0D5D0A5-C0D8-034F-966F-0D43EDA5DF0D}" presName="parentText" presStyleLbl="node1" presStyleIdx="0" presStyleCnt="6">
        <dgm:presLayoutVars>
          <dgm:chMax val="0"/>
          <dgm:bulletEnabled val="1"/>
        </dgm:presLayoutVars>
      </dgm:prSet>
      <dgm:spPr/>
    </dgm:pt>
    <dgm:pt modelId="{3E32A0A6-D159-4A4C-BA45-F8E7D4A63464}" type="pres">
      <dgm:prSet presAssocID="{EC4ACD2E-4862-444D-A609-FBC7C647157C}" presName="spacer" presStyleCnt="0"/>
      <dgm:spPr/>
    </dgm:pt>
    <dgm:pt modelId="{021A4DB9-1FB5-CD4D-9E24-6980CA924E8B}" type="pres">
      <dgm:prSet presAssocID="{16DE9648-EB36-1747-A01F-5B3F61E4F323}" presName="parentText" presStyleLbl="node1" presStyleIdx="1" presStyleCnt="6">
        <dgm:presLayoutVars>
          <dgm:chMax val="0"/>
          <dgm:bulletEnabled val="1"/>
        </dgm:presLayoutVars>
      </dgm:prSet>
      <dgm:spPr/>
    </dgm:pt>
    <dgm:pt modelId="{757D7B30-061F-C647-B110-6FD06F8E9A6C}" type="pres">
      <dgm:prSet presAssocID="{B7DE94B8-A375-3248-8932-252592254349}" presName="spacer" presStyleCnt="0"/>
      <dgm:spPr/>
    </dgm:pt>
    <dgm:pt modelId="{F2276690-E520-EF40-93E8-D97E4FAF23C3}" type="pres">
      <dgm:prSet presAssocID="{654F59EC-F312-2E40-82F1-FEE4AFE9F4DA}" presName="parentText" presStyleLbl="node1" presStyleIdx="2" presStyleCnt="6">
        <dgm:presLayoutVars>
          <dgm:chMax val="0"/>
          <dgm:bulletEnabled val="1"/>
        </dgm:presLayoutVars>
      </dgm:prSet>
      <dgm:spPr/>
    </dgm:pt>
    <dgm:pt modelId="{486F3DD9-D42B-8D43-89B7-31A5A959A275}" type="pres">
      <dgm:prSet presAssocID="{1EE24733-107B-8F4C-A7EA-6F43EA626D2D}" presName="spacer" presStyleCnt="0"/>
      <dgm:spPr/>
    </dgm:pt>
    <dgm:pt modelId="{E496A877-ADDE-2049-885E-9C350EA34AD3}" type="pres">
      <dgm:prSet presAssocID="{B369E96F-8FE2-8341-87DD-FEEB88C62964}" presName="parentText" presStyleLbl="node1" presStyleIdx="3" presStyleCnt="6">
        <dgm:presLayoutVars>
          <dgm:chMax val="0"/>
          <dgm:bulletEnabled val="1"/>
        </dgm:presLayoutVars>
      </dgm:prSet>
      <dgm:spPr/>
    </dgm:pt>
    <dgm:pt modelId="{4A86B37C-C520-A147-B351-378DC73D6F72}" type="pres">
      <dgm:prSet presAssocID="{D681B7D5-1100-DA48-82BB-CC04B7C76BA9}" presName="spacer" presStyleCnt="0"/>
      <dgm:spPr/>
    </dgm:pt>
    <dgm:pt modelId="{A36177AE-9D63-0440-8A0C-0E3A0461BEE7}" type="pres">
      <dgm:prSet presAssocID="{92D57428-E921-B946-88D1-70DB5CF74966}" presName="parentText" presStyleLbl="node1" presStyleIdx="4" presStyleCnt="6">
        <dgm:presLayoutVars>
          <dgm:chMax val="0"/>
          <dgm:bulletEnabled val="1"/>
        </dgm:presLayoutVars>
      </dgm:prSet>
      <dgm:spPr/>
    </dgm:pt>
    <dgm:pt modelId="{6D898636-F784-0046-BF15-4CE3856D8BDF}" type="pres">
      <dgm:prSet presAssocID="{2D507A39-2A19-604F-AFB6-41D8A8FDF57F}" presName="spacer" presStyleCnt="0"/>
      <dgm:spPr/>
    </dgm:pt>
    <dgm:pt modelId="{3696FD2B-1D0C-6843-A7B4-78E589E67226}" type="pres">
      <dgm:prSet presAssocID="{3DFF2749-FC83-5A4A-8559-C023502FAB9A}" presName="parentText" presStyleLbl="node1" presStyleIdx="5" presStyleCnt="6">
        <dgm:presLayoutVars>
          <dgm:chMax val="0"/>
          <dgm:bulletEnabled val="1"/>
        </dgm:presLayoutVars>
      </dgm:prSet>
      <dgm:spPr/>
    </dgm:pt>
  </dgm:ptLst>
  <dgm:cxnLst>
    <dgm:cxn modelId="{ECEEB502-1BB9-E340-BB05-C48AD2510B6E}" srcId="{100AB842-2206-BF47-BB4C-3E24666DAFD3}" destId="{16DE9648-EB36-1747-A01F-5B3F61E4F323}" srcOrd="1" destOrd="0" parTransId="{71825DC1-8A73-804A-9255-37C17BF60AE0}" sibTransId="{B7DE94B8-A375-3248-8932-252592254349}"/>
    <dgm:cxn modelId="{26E29208-862F-8042-9DB9-FE8AB0C35D78}" type="presOf" srcId="{3DFF2749-FC83-5A4A-8559-C023502FAB9A}" destId="{3696FD2B-1D0C-6843-A7B4-78E589E67226}" srcOrd="0" destOrd="0" presId="urn:microsoft.com/office/officeart/2005/8/layout/vList2"/>
    <dgm:cxn modelId="{4AEA690E-8320-D546-83E0-9F7F63F45C59}" srcId="{100AB842-2206-BF47-BB4C-3E24666DAFD3}" destId="{D0D5D0A5-C0D8-034F-966F-0D43EDA5DF0D}" srcOrd="0" destOrd="0" parTransId="{DAAD7421-8C4B-424B-A948-78E6C91870BA}" sibTransId="{EC4ACD2E-4862-444D-A609-FBC7C647157C}"/>
    <dgm:cxn modelId="{71EF6734-8956-5D4F-B276-D7ADA0D22374}" srcId="{100AB842-2206-BF47-BB4C-3E24666DAFD3}" destId="{92D57428-E921-B946-88D1-70DB5CF74966}" srcOrd="4" destOrd="0" parTransId="{A7EAFDE2-18A9-B140-86CE-D45CBF13A40D}" sibTransId="{2D507A39-2A19-604F-AFB6-41D8A8FDF57F}"/>
    <dgm:cxn modelId="{C0F32660-7218-FA4F-844E-A02863990646}" type="presOf" srcId="{100AB842-2206-BF47-BB4C-3E24666DAFD3}" destId="{F7544E9D-1DDC-2645-BEE8-031CE2021812}" srcOrd="0" destOrd="0" presId="urn:microsoft.com/office/officeart/2005/8/layout/vList2"/>
    <dgm:cxn modelId="{9BC84243-4BD9-CD42-8769-5E04C3B9AAC6}" srcId="{100AB842-2206-BF47-BB4C-3E24666DAFD3}" destId="{B369E96F-8FE2-8341-87DD-FEEB88C62964}" srcOrd="3" destOrd="0" parTransId="{DFFC4CAB-EB4F-004C-85BD-6C6918759384}" sibTransId="{D681B7D5-1100-DA48-82BB-CC04B7C76BA9}"/>
    <dgm:cxn modelId="{3531FC6F-F129-034D-A339-5EE031ED645C}" type="presOf" srcId="{B369E96F-8FE2-8341-87DD-FEEB88C62964}" destId="{E496A877-ADDE-2049-885E-9C350EA34AD3}" srcOrd="0" destOrd="0" presId="urn:microsoft.com/office/officeart/2005/8/layout/vList2"/>
    <dgm:cxn modelId="{AD1D4670-A65B-3D4C-A55E-A2D9FD7C1E05}" type="presOf" srcId="{16DE9648-EB36-1747-A01F-5B3F61E4F323}" destId="{021A4DB9-1FB5-CD4D-9E24-6980CA924E8B}" srcOrd="0" destOrd="0" presId="urn:microsoft.com/office/officeart/2005/8/layout/vList2"/>
    <dgm:cxn modelId="{60863287-E421-C74C-A2D1-26780AC2D128}" type="presOf" srcId="{92D57428-E921-B946-88D1-70DB5CF74966}" destId="{A36177AE-9D63-0440-8A0C-0E3A0461BEE7}" srcOrd="0" destOrd="0" presId="urn:microsoft.com/office/officeart/2005/8/layout/vList2"/>
    <dgm:cxn modelId="{FCFEB199-A549-5B49-A3E4-27184A6A02B4}" type="presOf" srcId="{654F59EC-F312-2E40-82F1-FEE4AFE9F4DA}" destId="{F2276690-E520-EF40-93E8-D97E4FAF23C3}" srcOrd="0" destOrd="0" presId="urn:microsoft.com/office/officeart/2005/8/layout/vList2"/>
    <dgm:cxn modelId="{C019C5A5-BBDD-4F4F-852B-95F56531C2D9}" srcId="{100AB842-2206-BF47-BB4C-3E24666DAFD3}" destId="{654F59EC-F312-2E40-82F1-FEE4AFE9F4DA}" srcOrd="2" destOrd="0" parTransId="{DD546F6A-DEA1-1745-BBF0-CA4BBC41E740}" sibTransId="{1EE24733-107B-8F4C-A7EA-6F43EA626D2D}"/>
    <dgm:cxn modelId="{5A41E6AA-3027-7441-A785-C44550CDC6AF}" type="presOf" srcId="{D0D5D0A5-C0D8-034F-966F-0D43EDA5DF0D}" destId="{22152820-5719-904C-9131-8B8E59FED5A2}" srcOrd="0" destOrd="0" presId="urn:microsoft.com/office/officeart/2005/8/layout/vList2"/>
    <dgm:cxn modelId="{A6004ED7-4865-AC46-B655-8F6327E6830F}" srcId="{100AB842-2206-BF47-BB4C-3E24666DAFD3}" destId="{3DFF2749-FC83-5A4A-8559-C023502FAB9A}" srcOrd="5" destOrd="0" parTransId="{45C45773-716F-BC46-9B5F-986030502D02}" sibTransId="{171873D7-A066-8C42-8CFE-866478181763}"/>
    <dgm:cxn modelId="{F605C185-0C99-D842-ACD4-435085180690}" type="presParOf" srcId="{F7544E9D-1DDC-2645-BEE8-031CE2021812}" destId="{22152820-5719-904C-9131-8B8E59FED5A2}" srcOrd="0" destOrd="0" presId="urn:microsoft.com/office/officeart/2005/8/layout/vList2"/>
    <dgm:cxn modelId="{58FB815C-FDBC-FF4F-A725-C53D1223570C}" type="presParOf" srcId="{F7544E9D-1DDC-2645-BEE8-031CE2021812}" destId="{3E32A0A6-D159-4A4C-BA45-F8E7D4A63464}" srcOrd="1" destOrd="0" presId="urn:microsoft.com/office/officeart/2005/8/layout/vList2"/>
    <dgm:cxn modelId="{5750EF2D-4A21-7944-B827-2FFE3D2B7EBE}" type="presParOf" srcId="{F7544E9D-1DDC-2645-BEE8-031CE2021812}" destId="{021A4DB9-1FB5-CD4D-9E24-6980CA924E8B}" srcOrd="2" destOrd="0" presId="urn:microsoft.com/office/officeart/2005/8/layout/vList2"/>
    <dgm:cxn modelId="{593C1EA2-8AFB-CB4E-95C3-3926845AEE5F}" type="presParOf" srcId="{F7544E9D-1DDC-2645-BEE8-031CE2021812}" destId="{757D7B30-061F-C647-B110-6FD06F8E9A6C}" srcOrd="3" destOrd="0" presId="urn:microsoft.com/office/officeart/2005/8/layout/vList2"/>
    <dgm:cxn modelId="{9AA92D7C-2766-9246-88C0-1DCA85A74352}" type="presParOf" srcId="{F7544E9D-1DDC-2645-BEE8-031CE2021812}" destId="{F2276690-E520-EF40-93E8-D97E4FAF23C3}" srcOrd="4" destOrd="0" presId="urn:microsoft.com/office/officeart/2005/8/layout/vList2"/>
    <dgm:cxn modelId="{E8B63F54-6D2A-F746-A1D9-214CE7B74DE6}" type="presParOf" srcId="{F7544E9D-1DDC-2645-BEE8-031CE2021812}" destId="{486F3DD9-D42B-8D43-89B7-31A5A959A275}" srcOrd="5" destOrd="0" presId="urn:microsoft.com/office/officeart/2005/8/layout/vList2"/>
    <dgm:cxn modelId="{CCFBFFDD-0440-F143-A96B-118C1701EC32}" type="presParOf" srcId="{F7544E9D-1DDC-2645-BEE8-031CE2021812}" destId="{E496A877-ADDE-2049-885E-9C350EA34AD3}" srcOrd="6" destOrd="0" presId="urn:microsoft.com/office/officeart/2005/8/layout/vList2"/>
    <dgm:cxn modelId="{15181E86-A6A0-B443-97F3-225CFEF45E66}" type="presParOf" srcId="{F7544E9D-1DDC-2645-BEE8-031CE2021812}" destId="{4A86B37C-C520-A147-B351-378DC73D6F72}" srcOrd="7" destOrd="0" presId="urn:microsoft.com/office/officeart/2005/8/layout/vList2"/>
    <dgm:cxn modelId="{60EF7799-694A-B145-A9AC-5A66BF845C04}" type="presParOf" srcId="{F7544E9D-1DDC-2645-BEE8-031CE2021812}" destId="{A36177AE-9D63-0440-8A0C-0E3A0461BEE7}" srcOrd="8" destOrd="0" presId="urn:microsoft.com/office/officeart/2005/8/layout/vList2"/>
    <dgm:cxn modelId="{9CEF411E-1B95-4742-BA35-796A883DF51E}" type="presParOf" srcId="{F7544E9D-1DDC-2645-BEE8-031CE2021812}" destId="{6D898636-F784-0046-BF15-4CE3856D8BDF}" srcOrd="9" destOrd="0" presId="urn:microsoft.com/office/officeart/2005/8/layout/vList2"/>
    <dgm:cxn modelId="{5A940255-D715-E847-90BC-DD6A46BE975F}" type="presParOf" srcId="{F7544E9D-1DDC-2645-BEE8-031CE2021812}" destId="{3696FD2B-1D0C-6843-A7B4-78E589E6722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9E10E-E5C1-458E-86C3-E0C820CC3F9A}" type="doc">
      <dgm:prSet loTypeId="urn:microsoft.com/office/officeart/2016/7/layout/BasicLinearProcessNumbered" loCatId="process" qsTypeId="urn:microsoft.com/office/officeart/2005/8/quickstyle/simple1" qsCatId="simple" csTypeId="urn:microsoft.com/office/officeart/2005/8/colors/accent1_2" csCatId="accent1" phldr="1"/>
      <dgm:spPr/>
      <dgm:t>
        <a:bodyPr/>
        <a:lstStyle/>
        <a:p>
          <a:endParaRPr lang="en-US"/>
        </a:p>
      </dgm:t>
    </dgm:pt>
    <dgm:pt modelId="{F54DACD4-15A5-4791-98EB-B2EADF52273B}">
      <dgm:prSet/>
      <dgm:spPr/>
      <dgm:t>
        <a:bodyPr/>
        <a:lstStyle/>
        <a:p>
          <a:r>
            <a:rPr lang="zh-cn" b="0" i="0" baseline="0" dirty="0"/>
            <a:t>必须为通知的接收者安装自定义 Microsoft Teams 应用</a:t>
          </a:r>
          <a:endParaRPr lang="en-US" dirty="0"/>
        </a:p>
      </dgm:t>
    </dgm:pt>
    <dgm:pt modelId="{44B17945-BA1F-46B5-BBC0-A0C743FD01FF}" type="parTrans" cxnId="{AEB3D4C8-24C7-4098-978D-B8FCE526974E}">
      <dgm:prSet/>
      <dgm:spPr/>
      <dgm:t>
        <a:bodyPr/>
        <a:lstStyle/>
        <a:p>
          <a:endParaRPr lang="en-US"/>
        </a:p>
      </dgm:t>
    </dgm:pt>
    <dgm:pt modelId="{19ED42B8-F428-45CC-A397-C0258CEE5508}" type="sibTrans" cxnId="{AEB3D4C8-24C7-4098-978D-B8FCE526974E}">
      <dgm:prSet phldrT="1" phldr="0"/>
      <dgm:spPr>
        <a:solidFill>
          <a:schemeClr val="accent1">
            <a:lumMod val="50000"/>
          </a:schemeClr>
        </a:solidFill>
      </dgm:spPr>
      <dgm:t>
        <a:bodyPr/>
        <a:lstStyle/>
        <a:p>
          <a:r>
            <a:rPr lang="zh-cn"/>
            <a:t>1</a:t>
          </a:r>
        </a:p>
      </dgm:t>
    </dgm:pt>
    <dgm:pt modelId="{2D1830D2-9762-4D46-BD36-AF82CF81A2E4}">
      <dgm:prSet/>
      <dgm:spPr/>
      <dgm:t>
        <a:bodyPr/>
        <a:lstStyle/>
        <a:p>
          <a:r>
            <a:rPr lang="zh-cn" b="0" i="0" baseline="0" dirty="0"/>
            <a:t>自定义 Microsoft Teams 应用必须与 Azure AD 应用注册相关联</a:t>
          </a:r>
          <a:endParaRPr lang="en-US" dirty="0"/>
        </a:p>
      </dgm:t>
    </dgm:pt>
    <dgm:pt modelId="{F30B6615-C822-4211-8DB2-20AB432D6D0D}" type="parTrans" cxnId="{9AF9862D-7347-4E24-9549-DD4438F3A918}">
      <dgm:prSet/>
      <dgm:spPr/>
      <dgm:t>
        <a:bodyPr/>
        <a:lstStyle/>
        <a:p>
          <a:endParaRPr lang="en-US"/>
        </a:p>
      </dgm:t>
    </dgm:pt>
    <dgm:pt modelId="{DA6E64A1-4CC3-441F-9E72-0D59D1761E36}" type="sibTrans" cxnId="{9AF9862D-7347-4E24-9549-DD4438F3A918}">
      <dgm:prSet phldrT="2" phldr="0"/>
      <dgm:spPr>
        <a:solidFill>
          <a:schemeClr val="accent1">
            <a:lumMod val="50000"/>
          </a:schemeClr>
        </a:solidFill>
      </dgm:spPr>
      <dgm:t>
        <a:bodyPr/>
        <a:lstStyle/>
        <a:p>
          <a:r>
            <a:rPr lang="zh-cn"/>
            <a:t>2</a:t>
          </a:r>
        </a:p>
      </dgm:t>
    </dgm:pt>
    <dgm:pt modelId="{50CD4B84-5B04-482F-9453-03A5B808938A}">
      <dgm:prSet/>
      <dgm:spPr/>
      <dgm:t>
        <a:bodyPr/>
        <a:lstStyle/>
        <a:p>
          <a:r>
            <a:rPr lang="zh-cn" b="0" i="0" baseline="0" dirty="0"/>
            <a:t>通知活动类型必须在自定义 Microsoft Teams 应用的清单中注册</a:t>
          </a:r>
          <a:endParaRPr lang="en-US" dirty="0"/>
        </a:p>
      </dgm:t>
    </dgm:pt>
    <dgm:pt modelId="{ADFF41F1-00D3-419C-A0E1-BD770D72C379}" type="parTrans" cxnId="{238C0D10-FDFB-4D3F-98E1-99B9EA8E1640}">
      <dgm:prSet/>
      <dgm:spPr/>
      <dgm:t>
        <a:bodyPr/>
        <a:lstStyle/>
        <a:p>
          <a:endParaRPr lang="en-US"/>
        </a:p>
      </dgm:t>
    </dgm:pt>
    <dgm:pt modelId="{4DE3EC64-25A0-4EA5-9640-D45429D2B969}" type="sibTrans" cxnId="{238C0D10-FDFB-4D3F-98E1-99B9EA8E1640}">
      <dgm:prSet phldrT="3" phldr="0"/>
      <dgm:spPr>
        <a:solidFill>
          <a:schemeClr val="accent1">
            <a:lumMod val="50000"/>
          </a:schemeClr>
        </a:solidFill>
      </dgm:spPr>
      <dgm:t>
        <a:bodyPr/>
        <a:lstStyle/>
        <a:p>
          <a:r>
            <a:rPr lang="zh-cn" dirty="0"/>
            <a:t>3</a:t>
          </a:r>
        </a:p>
      </dgm:t>
    </dgm:pt>
    <dgm:pt modelId="{3DC815EF-2E26-564B-B5B5-F1161491F6ED}" type="pres">
      <dgm:prSet presAssocID="{85E9E10E-E5C1-458E-86C3-E0C820CC3F9A}" presName="Name0" presStyleCnt="0">
        <dgm:presLayoutVars>
          <dgm:animLvl val="lvl"/>
          <dgm:resizeHandles val="exact"/>
        </dgm:presLayoutVars>
      </dgm:prSet>
      <dgm:spPr/>
    </dgm:pt>
    <dgm:pt modelId="{A21CC32D-776D-9D48-89CE-8F3AEBE833EA}" type="pres">
      <dgm:prSet presAssocID="{F54DACD4-15A5-4791-98EB-B2EADF52273B}" presName="compositeNode" presStyleCnt="0">
        <dgm:presLayoutVars>
          <dgm:bulletEnabled val="1"/>
        </dgm:presLayoutVars>
      </dgm:prSet>
      <dgm:spPr/>
    </dgm:pt>
    <dgm:pt modelId="{EDC4D537-D0D8-8046-88BF-4539BDF97337}" type="pres">
      <dgm:prSet presAssocID="{F54DACD4-15A5-4791-98EB-B2EADF52273B}" presName="bgRect" presStyleLbl="bgAccFollowNode1" presStyleIdx="0" presStyleCnt="3" custLinFactNeighborY="765"/>
      <dgm:spPr/>
    </dgm:pt>
    <dgm:pt modelId="{6320FE4C-70D2-AE4F-968D-6071D74B5C2B}" type="pres">
      <dgm:prSet presAssocID="{19ED42B8-F428-45CC-A397-C0258CEE5508}" presName="sibTransNodeCircle" presStyleLbl="alignNode1" presStyleIdx="0" presStyleCnt="6">
        <dgm:presLayoutVars>
          <dgm:chMax val="0"/>
          <dgm:bulletEnabled/>
        </dgm:presLayoutVars>
      </dgm:prSet>
      <dgm:spPr/>
    </dgm:pt>
    <dgm:pt modelId="{1C65C4C8-7629-B041-BD7A-F8D3A58D136F}" type="pres">
      <dgm:prSet presAssocID="{F54DACD4-15A5-4791-98EB-B2EADF52273B}" presName="bottomLine" presStyleLbl="alignNode1" presStyleIdx="1" presStyleCnt="6">
        <dgm:presLayoutVars/>
      </dgm:prSet>
      <dgm:spPr/>
    </dgm:pt>
    <dgm:pt modelId="{220732EA-45C6-E542-8B4F-20122BC60789}" type="pres">
      <dgm:prSet presAssocID="{F54DACD4-15A5-4791-98EB-B2EADF52273B}" presName="nodeText" presStyleLbl="bgAccFollowNode1" presStyleIdx="0" presStyleCnt="3">
        <dgm:presLayoutVars>
          <dgm:bulletEnabled val="1"/>
        </dgm:presLayoutVars>
      </dgm:prSet>
      <dgm:spPr/>
    </dgm:pt>
    <dgm:pt modelId="{D44B5CAB-326C-4F4B-AA9F-D1F829A99B9D}" type="pres">
      <dgm:prSet presAssocID="{19ED42B8-F428-45CC-A397-C0258CEE5508}" presName="sibTrans" presStyleCnt="0"/>
      <dgm:spPr/>
    </dgm:pt>
    <dgm:pt modelId="{436A5192-3ABA-0B41-A361-57A4876823BE}" type="pres">
      <dgm:prSet presAssocID="{2D1830D2-9762-4D46-BD36-AF82CF81A2E4}" presName="compositeNode" presStyleCnt="0">
        <dgm:presLayoutVars>
          <dgm:bulletEnabled val="1"/>
        </dgm:presLayoutVars>
      </dgm:prSet>
      <dgm:spPr/>
    </dgm:pt>
    <dgm:pt modelId="{6004A503-94CA-0D4B-806D-D37BB1103BAE}" type="pres">
      <dgm:prSet presAssocID="{2D1830D2-9762-4D46-BD36-AF82CF81A2E4}" presName="bgRect" presStyleLbl="bgAccFollowNode1" presStyleIdx="1" presStyleCnt="3"/>
      <dgm:spPr/>
    </dgm:pt>
    <dgm:pt modelId="{55BC925E-60F0-5540-8810-C619CE49EE7B}" type="pres">
      <dgm:prSet presAssocID="{DA6E64A1-4CC3-441F-9E72-0D59D1761E36}" presName="sibTransNodeCircle" presStyleLbl="alignNode1" presStyleIdx="2" presStyleCnt="6">
        <dgm:presLayoutVars>
          <dgm:chMax val="0"/>
          <dgm:bulletEnabled/>
        </dgm:presLayoutVars>
      </dgm:prSet>
      <dgm:spPr/>
    </dgm:pt>
    <dgm:pt modelId="{80A349FF-B566-984E-A6E0-CA64494648B4}" type="pres">
      <dgm:prSet presAssocID="{2D1830D2-9762-4D46-BD36-AF82CF81A2E4}" presName="bottomLine" presStyleLbl="alignNode1" presStyleIdx="3" presStyleCnt="6">
        <dgm:presLayoutVars/>
      </dgm:prSet>
      <dgm:spPr/>
    </dgm:pt>
    <dgm:pt modelId="{8CE7645A-49ED-BF4B-9F8D-9EC1BE57B9E8}" type="pres">
      <dgm:prSet presAssocID="{2D1830D2-9762-4D46-BD36-AF82CF81A2E4}" presName="nodeText" presStyleLbl="bgAccFollowNode1" presStyleIdx="1" presStyleCnt="3">
        <dgm:presLayoutVars>
          <dgm:bulletEnabled val="1"/>
        </dgm:presLayoutVars>
      </dgm:prSet>
      <dgm:spPr/>
    </dgm:pt>
    <dgm:pt modelId="{B2F5D056-81B7-724D-91EE-B7A182BF7AD9}" type="pres">
      <dgm:prSet presAssocID="{DA6E64A1-4CC3-441F-9E72-0D59D1761E36}" presName="sibTrans" presStyleCnt="0"/>
      <dgm:spPr/>
    </dgm:pt>
    <dgm:pt modelId="{5A248149-FB59-BF4A-963B-58CB0294742D}" type="pres">
      <dgm:prSet presAssocID="{50CD4B84-5B04-482F-9453-03A5B808938A}" presName="compositeNode" presStyleCnt="0">
        <dgm:presLayoutVars>
          <dgm:bulletEnabled val="1"/>
        </dgm:presLayoutVars>
      </dgm:prSet>
      <dgm:spPr/>
    </dgm:pt>
    <dgm:pt modelId="{C0537890-FE8D-5741-8FA0-FE584E3F5DD6}" type="pres">
      <dgm:prSet presAssocID="{50CD4B84-5B04-482F-9453-03A5B808938A}" presName="bgRect" presStyleLbl="bgAccFollowNode1" presStyleIdx="2" presStyleCnt="3"/>
      <dgm:spPr/>
    </dgm:pt>
    <dgm:pt modelId="{7966EE16-26ED-D449-B152-E3C2F30154EE}" type="pres">
      <dgm:prSet presAssocID="{4DE3EC64-25A0-4EA5-9640-D45429D2B969}" presName="sibTransNodeCircle" presStyleLbl="alignNode1" presStyleIdx="4" presStyleCnt="6">
        <dgm:presLayoutVars>
          <dgm:chMax val="0"/>
          <dgm:bulletEnabled/>
        </dgm:presLayoutVars>
      </dgm:prSet>
      <dgm:spPr/>
    </dgm:pt>
    <dgm:pt modelId="{EBA67884-EBCB-7045-B874-9F7F7F7E4A7D}" type="pres">
      <dgm:prSet presAssocID="{50CD4B84-5B04-482F-9453-03A5B808938A}" presName="bottomLine" presStyleLbl="alignNode1" presStyleIdx="5" presStyleCnt="6">
        <dgm:presLayoutVars/>
      </dgm:prSet>
      <dgm:spPr/>
    </dgm:pt>
    <dgm:pt modelId="{B5F5DF3D-3A9A-C442-A116-57291B5130CF}" type="pres">
      <dgm:prSet presAssocID="{50CD4B84-5B04-482F-9453-03A5B808938A}" presName="nodeText" presStyleLbl="bgAccFollowNode1" presStyleIdx="2" presStyleCnt="3">
        <dgm:presLayoutVars>
          <dgm:bulletEnabled val="1"/>
        </dgm:presLayoutVars>
      </dgm:prSet>
      <dgm:spPr/>
    </dgm:pt>
  </dgm:ptLst>
  <dgm:cxnLst>
    <dgm:cxn modelId="{238C0D10-FDFB-4D3F-98E1-99B9EA8E1640}" srcId="{85E9E10E-E5C1-458E-86C3-E0C820CC3F9A}" destId="{50CD4B84-5B04-482F-9453-03A5B808938A}" srcOrd="2" destOrd="0" parTransId="{ADFF41F1-00D3-419C-A0E1-BD770D72C379}" sibTransId="{4DE3EC64-25A0-4EA5-9640-D45429D2B969}"/>
    <dgm:cxn modelId="{89CBCD10-F554-5548-A60E-BE31E2C62238}" type="presOf" srcId="{4DE3EC64-25A0-4EA5-9640-D45429D2B969}" destId="{7966EE16-26ED-D449-B152-E3C2F30154EE}" srcOrd="0" destOrd="0" presId="urn:microsoft.com/office/officeart/2016/7/layout/BasicLinearProcessNumbered"/>
    <dgm:cxn modelId="{B6AC0E13-753A-AB48-8806-20115B3E6908}" type="presOf" srcId="{F54DACD4-15A5-4791-98EB-B2EADF52273B}" destId="{EDC4D537-D0D8-8046-88BF-4539BDF97337}" srcOrd="0" destOrd="0" presId="urn:microsoft.com/office/officeart/2016/7/layout/BasicLinearProcessNumbered"/>
    <dgm:cxn modelId="{8D112A16-8C34-2E4B-913C-85CC8DF5FBDC}" type="presOf" srcId="{19ED42B8-F428-45CC-A397-C0258CEE5508}" destId="{6320FE4C-70D2-AE4F-968D-6071D74B5C2B}" srcOrd="0" destOrd="0" presId="urn:microsoft.com/office/officeart/2016/7/layout/BasicLinearProcessNumbered"/>
    <dgm:cxn modelId="{9AF9862D-7347-4E24-9549-DD4438F3A918}" srcId="{85E9E10E-E5C1-458E-86C3-E0C820CC3F9A}" destId="{2D1830D2-9762-4D46-BD36-AF82CF81A2E4}" srcOrd="1" destOrd="0" parTransId="{F30B6615-C822-4211-8DB2-20AB432D6D0D}" sibTransId="{DA6E64A1-4CC3-441F-9E72-0D59D1761E36}"/>
    <dgm:cxn modelId="{3DDB4833-C09D-384C-96D1-6C598B5A895D}" type="presOf" srcId="{50CD4B84-5B04-482F-9453-03A5B808938A}" destId="{C0537890-FE8D-5741-8FA0-FE584E3F5DD6}" srcOrd="0" destOrd="0" presId="urn:microsoft.com/office/officeart/2016/7/layout/BasicLinearProcessNumbered"/>
    <dgm:cxn modelId="{F897CC63-B6CD-4F4E-84EF-FF087D64A741}" type="presOf" srcId="{2D1830D2-9762-4D46-BD36-AF82CF81A2E4}" destId="{6004A503-94CA-0D4B-806D-D37BB1103BAE}" srcOrd="0" destOrd="0" presId="urn:microsoft.com/office/officeart/2016/7/layout/BasicLinearProcessNumbered"/>
    <dgm:cxn modelId="{C3074C71-50CB-7246-8236-CEA5BC837EF1}" type="presOf" srcId="{85E9E10E-E5C1-458E-86C3-E0C820CC3F9A}" destId="{3DC815EF-2E26-564B-B5B5-F1161491F6ED}" srcOrd="0" destOrd="0" presId="urn:microsoft.com/office/officeart/2016/7/layout/BasicLinearProcessNumbered"/>
    <dgm:cxn modelId="{9F59558E-215F-E64C-BE35-43852BD43C46}" type="presOf" srcId="{DA6E64A1-4CC3-441F-9E72-0D59D1761E36}" destId="{55BC925E-60F0-5540-8810-C619CE49EE7B}" srcOrd="0" destOrd="0" presId="urn:microsoft.com/office/officeart/2016/7/layout/BasicLinearProcessNumbered"/>
    <dgm:cxn modelId="{D1C7F698-31FA-734B-9132-B18B9A968255}" type="presOf" srcId="{2D1830D2-9762-4D46-BD36-AF82CF81A2E4}" destId="{8CE7645A-49ED-BF4B-9F8D-9EC1BE57B9E8}" srcOrd="1" destOrd="0" presId="urn:microsoft.com/office/officeart/2016/7/layout/BasicLinearProcessNumbered"/>
    <dgm:cxn modelId="{4B4A84BB-98D4-AE4E-A456-CBF383787B61}" type="presOf" srcId="{F54DACD4-15A5-4791-98EB-B2EADF52273B}" destId="{220732EA-45C6-E542-8B4F-20122BC60789}" srcOrd="1" destOrd="0" presId="urn:microsoft.com/office/officeart/2016/7/layout/BasicLinearProcessNumbered"/>
    <dgm:cxn modelId="{AEB3D4C8-24C7-4098-978D-B8FCE526974E}" srcId="{85E9E10E-E5C1-458E-86C3-E0C820CC3F9A}" destId="{F54DACD4-15A5-4791-98EB-B2EADF52273B}" srcOrd="0" destOrd="0" parTransId="{44B17945-BA1F-46B5-BBC0-A0C743FD01FF}" sibTransId="{19ED42B8-F428-45CC-A397-C0258CEE5508}"/>
    <dgm:cxn modelId="{2A5C65FC-353E-344D-9715-407A7F8DCC40}" type="presOf" srcId="{50CD4B84-5B04-482F-9453-03A5B808938A}" destId="{B5F5DF3D-3A9A-C442-A116-57291B5130CF}" srcOrd="1" destOrd="0" presId="urn:microsoft.com/office/officeart/2016/7/layout/BasicLinearProcessNumbered"/>
    <dgm:cxn modelId="{2571A0E8-C8E4-FC4E-A394-C58B9960E1C5}" type="presParOf" srcId="{3DC815EF-2E26-564B-B5B5-F1161491F6ED}" destId="{A21CC32D-776D-9D48-89CE-8F3AEBE833EA}" srcOrd="0" destOrd="0" presId="urn:microsoft.com/office/officeart/2016/7/layout/BasicLinearProcessNumbered"/>
    <dgm:cxn modelId="{994F752E-39A4-4A4B-BFDF-E0146F5EC530}" type="presParOf" srcId="{A21CC32D-776D-9D48-89CE-8F3AEBE833EA}" destId="{EDC4D537-D0D8-8046-88BF-4539BDF97337}" srcOrd="0" destOrd="0" presId="urn:microsoft.com/office/officeart/2016/7/layout/BasicLinearProcessNumbered"/>
    <dgm:cxn modelId="{0A60AF20-EBC7-A04F-A772-3B3CF9220471}" type="presParOf" srcId="{A21CC32D-776D-9D48-89CE-8F3AEBE833EA}" destId="{6320FE4C-70D2-AE4F-968D-6071D74B5C2B}" srcOrd="1" destOrd="0" presId="urn:microsoft.com/office/officeart/2016/7/layout/BasicLinearProcessNumbered"/>
    <dgm:cxn modelId="{78CE0804-A64D-624D-A40E-7902C4095B58}" type="presParOf" srcId="{A21CC32D-776D-9D48-89CE-8F3AEBE833EA}" destId="{1C65C4C8-7629-B041-BD7A-F8D3A58D136F}" srcOrd="2" destOrd="0" presId="urn:microsoft.com/office/officeart/2016/7/layout/BasicLinearProcessNumbered"/>
    <dgm:cxn modelId="{AC7355BA-6C4E-854C-BEAA-8685039B02E7}" type="presParOf" srcId="{A21CC32D-776D-9D48-89CE-8F3AEBE833EA}" destId="{220732EA-45C6-E542-8B4F-20122BC60789}" srcOrd="3" destOrd="0" presId="urn:microsoft.com/office/officeart/2016/7/layout/BasicLinearProcessNumbered"/>
    <dgm:cxn modelId="{E32FB35C-54B8-1A41-B0EB-C0DFAD15CF6C}" type="presParOf" srcId="{3DC815EF-2E26-564B-B5B5-F1161491F6ED}" destId="{D44B5CAB-326C-4F4B-AA9F-D1F829A99B9D}" srcOrd="1" destOrd="0" presId="urn:microsoft.com/office/officeart/2016/7/layout/BasicLinearProcessNumbered"/>
    <dgm:cxn modelId="{E174A578-3772-6740-AF7F-7F019094BCBD}" type="presParOf" srcId="{3DC815EF-2E26-564B-B5B5-F1161491F6ED}" destId="{436A5192-3ABA-0B41-A361-57A4876823BE}" srcOrd="2" destOrd="0" presId="urn:microsoft.com/office/officeart/2016/7/layout/BasicLinearProcessNumbered"/>
    <dgm:cxn modelId="{40F0DD6E-1F92-FD49-8D58-D408B8073F2D}" type="presParOf" srcId="{436A5192-3ABA-0B41-A361-57A4876823BE}" destId="{6004A503-94CA-0D4B-806D-D37BB1103BAE}" srcOrd="0" destOrd="0" presId="urn:microsoft.com/office/officeart/2016/7/layout/BasicLinearProcessNumbered"/>
    <dgm:cxn modelId="{3EA86172-EA7C-8742-9768-AD1BF0947295}" type="presParOf" srcId="{436A5192-3ABA-0B41-A361-57A4876823BE}" destId="{55BC925E-60F0-5540-8810-C619CE49EE7B}" srcOrd="1" destOrd="0" presId="urn:microsoft.com/office/officeart/2016/7/layout/BasicLinearProcessNumbered"/>
    <dgm:cxn modelId="{A111E475-7A0A-6A42-9B05-8772FF272AB2}" type="presParOf" srcId="{436A5192-3ABA-0B41-A361-57A4876823BE}" destId="{80A349FF-B566-984E-A6E0-CA64494648B4}" srcOrd="2" destOrd="0" presId="urn:microsoft.com/office/officeart/2016/7/layout/BasicLinearProcessNumbered"/>
    <dgm:cxn modelId="{0D3E0246-B1F6-6047-9A6C-A653EB198F25}" type="presParOf" srcId="{436A5192-3ABA-0B41-A361-57A4876823BE}" destId="{8CE7645A-49ED-BF4B-9F8D-9EC1BE57B9E8}" srcOrd="3" destOrd="0" presId="urn:microsoft.com/office/officeart/2016/7/layout/BasicLinearProcessNumbered"/>
    <dgm:cxn modelId="{52F98312-C9E8-D64B-A331-A75D519A69ED}" type="presParOf" srcId="{3DC815EF-2E26-564B-B5B5-F1161491F6ED}" destId="{B2F5D056-81B7-724D-91EE-B7A182BF7AD9}" srcOrd="3" destOrd="0" presId="urn:microsoft.com/office/officeart/2016/7/layout/BasicLinearProcessNumbered"/>
    <dgm:cxn modelId="{8E74FD37-67B2-574D-BCD2-E54B4EB12C1A}" type="presParOf" srcId="{3DC815EF-2E26-564B-B5B5-F1161491F6ED}" destId="{5A248149-FB59-BF4A-963B-58CB0294742D}" srcOrd="4" destOrd="0" presId="urn:microsoft.com/office/officeart/2016/7/layout/BasicLinearProcessNumbered"/>
    <dgm:cxn modelId="{EA867571-B909-C54B-86B0-0F9B7E567806}" type="presParOf" srcId="{5A248149-FB59-BF4A-963B-58CB0294742D}" destId="{C0537890-FE8D-5741-8FA0-FE584E3F5DD6}" srcOrd="0" destOrd="0" presId="urn:microsoft.com/office/officeart/2016/7/layout/BasicLinearProcessNumbered"/>
    <dgm:cxn modelId="{2CBBCD3B-E23F-7E45-AC49-B61250FBCB5F}" type="presParOf" srcId="{5A248149-FB59-BF4A-963B-58CB0294742D}" destId="{7966EE16-26ED-D449-B152-E3C2F30154EE}" srcOrd="1" destOrd="0" presId="urn:microsoft.com/office/officeart/2016/7/layout/BasicLinearProcessNumbered"/>
    <dgm:cxn modelId="{C0894077-E536-4840-97CE-92D5AF5CC9FD}" type="presParOf" srcId="{5A248149-FB59-BF4A-963B-58CB0294742D}" destId="{EBA67884-EBCB-7045-B874-9F7F7F7E4A7D}" srcOrd="2" destOrd="0" presId="urn:microsoft.com/office/officeart/2016/7/layout/BasicLinearProcessNumbered"/>
    <dgm:cxn modelId="{241EB675-C874-654B-A9A8-601282A938A2}" type="presParOf" srcId="{5A248149-FB59-BF4A-963B-58CB0294742D}" destId="{B5F5DF3D-3A9A-C442-A116-57291B5130CF}"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52820-5719-904C-9131-8B8E59FED5A2}">
      <dsp:nvSpPr>
        <dsp:cNvPr id="0" name=""/>
        <dsp:cNvSpPr/>
      </dsp:nvSpPr>
      <dsp:spPr>
        <a:xfrm>
          <a:off x="0" y="7755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实现团队生命周期自动化</a:t>
          </a:r>
          <a:endParaRPr lang="en-US" sz="2200" kern="1200" dirty="0"/>
        </a:p>
      </dsp:txBody>
      <dsp:txXfrm>
        <a:off x="33298" y="110850"/>
        <a:ext cx="11239873" cy="615514"/>
      </dsp:txXfrm>
    </dsp:sp>
    <dsp:sp modelId="{021A4DB9-1FB5-CD4D-9E24-6980CA924E8B}">
      <dsp:nvSpPr>
        <dsp:cNvPr id="0" name=""/>
        <dsp:cNvSpPr/>
      </dsp:nvSpPr>
      <dsp:spPr>
        <a:xfrm>
          <a:off x="0" y="82302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即使周围没有人，也能完成工作</a:t>
          </a:r>
          <a:endParaRPr lang="en-US" sz="2200" kern="1200" dirty="0"/>
        </a:p>
      </dsp:txBody>
      <dsp:txXfrm>
        <a:off x="33298" y="856320"/>
        <a:ext cx="11239873" cy="615514"/>
      </dsp:txXfrm>
    </dsp:sp>
    <dsp:sp modelId="{F2276690-E520-EF40-93E8-D97E4FAF23C3}">
      <dsp:nvSpPr>
        <dsp:cNvPr id="0" name=""/>
        <dsp:cNvSpPr/>
      </dsp:nvSpPr>
      <dsp:spPr>
        <a:xfrm>
          <a:off x="0" y="156849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创建与你的应用关联的团队</a:t>
          </a:r>
          <a:endParaRPr lang="en-US" sz="2200" kern="1200" dirty="0"/>
        </a:p>
      </dsp:txBody>
      <dsp:txXfrm>
        <a:off x="33298" y="1601790"/>
        <a:ext cx="11239873" cy="615514"/>
      </dsp:txXfrm>
    </dsp:sp>
    <dsp:sp modelId="{E496A877-ADDE-2049-885E-9C350EA34AD3}">
      <dsp:nvSpPr>
        <dsp:cNvPr id="0" name=""/>
        <dsp:cNvSpPr/>
      </dsp:nvSpPr>
      <dsp:spPr>
        <a:xfrm>
          <a:off x="0" y="231396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将应用部署到团队</a:t>
          </a:r>
          <a:endParaRPr lang="en-US" sz="2200" kern="1200" dirty="0"/>
        </a:p>
      </dsp:txBody>
      <dsp:txXfrm>
        <a:off x="33298" y="2347260"/>
        <a:ext cx="11239873" cy="615514"/>
      </dsp:txXfrm>
    </dsp:sp>
    <dsp:sp modelId="{A36177AE-9D63-0440-8A0C-0E3A0461BEE7}">
      <dsp:nvSpPr>
        <dsp:cNvPr id="0" name=""/>
        <dsp:cNvSpPr/>
      </dsp:nvSpPr>
      <dsp:spPr>
        <a:xfrm>
          <a:off x="0" y="305943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在任何类型的应用中使用 Microsoft Graph</a:t>
          </a:r>
          <a:endParaRPr lang="en-US" sz="2200" kern="1200" dirty="0"/>
        </a:p>
      </dsp:txBody>
      <dsp:txXfrm>
        <a:off x="33298" y="3092730"/>
        <a:ext cx="11239873" cy="615514"/>
      </dsp:txXfrm>
    </dsp:sp>
    <dsp:sp modelId="{3696FD2B-1D0C-6843-A7B4-78E589E67226}">
      <dsp:nvSpPr>
        <dsp:cNvPr id="0" name=""/>
        <dsp:cNvSpPr/>
      </dsp:nvSpPr>
      <dsp:spPr>
        <a:xfrm>
          <a:off x="0" y="3804902"/>
          <a:ext cx="11306469" cy="68211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zh-cn" sz="2200" b="0" i="0" kern="1200" baseline="0" dirty="0"/>
            <a:t>获取有关更改的通知</a:t>
          </a:r>
          <a:endParaRPr lang="en-US" sz="2200" kern="1200" dirty="0"/>
        </a:p>
      </dsp:txBody>
      <dsp:txXfrm>
        <a:off x="33298" y="3838200"/>
        <a:ext cx="11239873" cy="615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4D537-D0D8-8046-88BF-4539BDF97337}">
      <dsp:nvSpPr>
        <dsp:cNvPr id="0" name=""/>
        <dsp:cNvSpPr/>
      </dsp:nvSpPr>
      <dsp:spPr>
        <a:xfrm>
          <a:off x="0" y="0"/>
          <a:ext cx="3533271" cy="428603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5468" tIns="330200" rIns="275468" bIns="330200" numCol="1" spcCol="1270" anchor="t" anchorCtr="0">
          <a:noAutofit/>
        </a:bodyPr>
        <a:lstStyle/>
        <a:p>
          <a:pPr marL="0" lvl="0" indent="0" algn="l" defTabSz="1066800">
            <a:lnSpc>
              <a:spcPct val="90000"/>
            </a:lnSpc>
            <a:spcBef>
              <a:spcPct val="0"/>
            </a:spcBef>
            <a:spcAft>
              <a:spcPct val="35000"/>
            </a:spcAft>
            <a:buNone/>
          </a:pPr>
          <a:r>
            <a:rPr lang="zh-cn" sz="2400" b="0" i="0" kern="1200" baseline="0" dirty="0"/>
            <a:t>必须为通知的接收者安装自定义 Microsoft Teams 应用</a:t>
          </a:r>
          <a:endParaRPr lang="en-US" sz="2400" kern="1200" dirty="0"/>
        </a:p>
      </dsp:txBody>
      <dsp:txXfrm>
        <a:off x="0" y="1628691"/>
        <a:ext cx="3533271" cy="2571618"/>
      </dsp:txXfrm>
    </dsp:sp>
    <dsp:sp modelId="{6320FE4C-70D2-AE4F-968D-6071D74B5C2B}">
      <dsp:nvSpPr>
        <dsp:cNvPr id="0" name=""/>
        <dsp:cNvSpPr/>
      </dsp:nvSpPr>
      <dsp:spPr>
        <a:xfrm>
          <a:off x="1123731" y="428603"/>
          <a:ext cx="1285809" cy="1285809"/>
        </a:xfrm>
        <a:prstGeom prst="ellipse">
          <a:avLst/>
        </a:prstGeom>
        <a:solidFill>
          <a:schemeClr val="accent1">
            <a:lumMod val="5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47" tIns="12700" rIns="100247" bIns="12700" numCol="1" spcCol="1270" anchor="ctr" anchorCtr="0">
          <a:noAutofit/>
        </a:bodyPr>
        <a:lstStyle/>
        <a:p>
          <a:pPr marL="0" lvl="0" indent="0" algn="ctr" defTabSz="2133600">
            <a:lnSpc>
              <a:spcPct val="90000"/>
            </a:lnSpc>
            <a:spcBef>
              <a:spcPct val="0"/>
            </a:spcBef>
            <a:spcAft>
              <a:spcPct val="35000"/>
            </a:spcAft>
            <a:buNone/>
          </a:pPr>
          <a:r>
            <a:rPr lang="en-US" altLang="zh-CN" sz="4800" kern="1200"/>
            <a:t>1</a:t>
          </a:r>
        </a:p>
      </dsp:txBody>
      <dsp:txXfrm>
        <a:off x="1312033" y="616905"/>
        <a:ext cx="909205" cy="909205"/>
      </dsp:txXfrm>
    </dsp:sp>
    <dsp:sp modelId="{1C65C4C8-7629-B041-BD7A-F8D3A58D136F}">
      <dsp:nvSpPr>
        <dsp:cNvPr id="0" name=""/>
        <dsp:cNvSpPr/>
      </dsp:nvSpPr>
      <dsp:spPr>
        <a:xfrm>
          <a:off x="0" y="4285959"/>
          <a:ext cx="3533271"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04A503-94CA-0D4B-806D-D37BB1103BAE}">
      <dsp:nvSpPr>
        <dsp:cNvPr id="0" name=""/>
        <dsp:cNvSpPr/>
      </dsp:nvSpPr>
      <dsp:spPr>
        <a:xfrm>
          <a:off x="3886598" y="0"/>
          <a:ext cx="3533271" cy="428603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5468" tIns="330200" rIns="275468" bIns="330200" numCol="1" spcCol="1270" anchor="t" anchorCtr="0">
          <a:noAutofit/>
        </a:bodyPr>
        <a:lstStyle/>
        <a:p>
          <a:pPr marL="0" lvl="0" indent="0" algn="l" defTabSz="1066800">
            <a:lnSpc>
              <a:spcPct val="90000"/>
            </a:lnSpc>
            <a:spcBef>
              <a:spcPct val="0"/>
            </a:spcBef>
            <a:spcAft>
              <a:spcPct val="35000"/>
            </a:spcAft>
            <a:buNone/>
          </a:pPr>
          <a:r>
            <a:rPr lang="zh-cn" sz="2400" b="0" i="0" kern="1200" baseline="0" dirty="0"/>
            <a:t>自定义 Microsoft Teams 应用必须与 Azure AD 应用注册相关联</a:t>
          </a:r>
          <a:endParaRPr lang="en-US" sz="2400" kern="1200" dirty="0"/>
        </a:p>
      </dsp:txBody>
      <dsp:txXfrm>
        <a:off x="3886598" y="1628691"/>
        <a:ext cx="3533271" cy="2571618"/>
      </dsp:txXfrm>
    </dsp:sp>
    <dsp:sp modelId="{55BC925E-60F0-5540-8810-C619CE49EE7B}">
      <dsp:nvSpPr>
        <dsp:cNvPr id="0" name=""/>
        <dsp:cNvSpPr/>
      </dsp:nvSpPr>
      <dsp:spPr>
        <a:xfrm>
          <a:off x="5010329" y="428603"/>
          <a:ext cx="1285809" cy="1285809"/>
        </a:xfrm>
        <a:prstGeom prst="ellipse">
          <a:avLst/>
        </a:prstGeom>
        <a:solidFill>
          <a:schemeClr val="accent1">
            <a:lumMod val="5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47" tIns="12700" rIns="100247" bIns="12700" numCol="1" spcCol="1270" anchor="ctr" anchorCtr="0">
          <a:noAutofit/>
        </a:bodyPr>
        <a:lstStyle/>
        <a:p>
          <a:pPr marL="0" lvl="0" indent="0" algn="ctr" defTabSz="2133600">
            <a:lnSpc>
              <a:spcPct val="90000"/>
            </a:lnSpc>
            <a:spcBef>
              <a:spcPct val="0"/>
            </a:spcBef>
            <a:spcAft>
              <a:spcPct val="35000"/>
            </a:spcAft>
            <a:buNone/>
          </a:pPr>
          <a:r>
            <a:rPr lang="en-US" altLang="zh-CN" sz="4800" kern="1200"/>
            <a:t>2</a:t>
          </a:r>
        </a:p>
      </dsp:txBody>
      <dsp:txXfrm>
        <a:off x="5198631" y="616905"/>
        <a:ext cx="909205" cy="909205"/>
      </dsp:txXfrm>
    </dsp:sp>
    <dsp:sp modelId="{80A349FF-B566-984E-A6E0-CA64494648B4}">
      <dsp:nvSpPr>
        <dsp:cNvPr id="0" name=""/>
        <dsp:cNvSpPr/>
      </dsp:nvSpPr>
      <dsp:spPr>
        <a:xfrm>
          <a:off x="3886598" y="4285959"/>
          <a:ext cx="3533271"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537890-FE8D-5741-8FA0-FE584E3F5DD6}">
      <dsp:nvSpPr>
        <dsp:cNvPr id="0" name=""/>
        <dsp:cNvSpPr/>
      </dsp:nvSpPr>
      <dsp:spPr>
        <a:xfrm>
          <a:off x="7773197" y="0"/>
          <a:ext cx="3533271" cy="428603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5468" tIns="330200" rIns="275468" bIns="330200" numCol="1" spcCol="1270" anchor="t" anchorCtr="0">
          <a:noAutofit/>
        </a:bodyPr>
        <a:lstStyle/>
        <a:p>
          <a:pPr marL="0" lvl="0" indent="0" algn="l" defTabSz="1066800">
            <a:lnSpc>
              <a:spcPct val="90000"/>
            </a:lnSpc>
            <a:spcBef>
              <a:spcPct val="0"/>
            </a:spcBef>
            <a:spcAft>
              <a:spcPct val="35000"/>
            </a:spcAft>
            <a:buNone/>
          </a:pPr>
          <a:r>
            <a:rPr lang="zh-cn" sz="2400" b="0" i="0" kern="1200" baseline="0" dirty="0"/>
            <a:t>通知活动类型必须在自定义 Microsoft Teams 应用的清单中注册</a:t>
          </a:r>
          <a:endParaRPr lang="en-US" sz="2400" kern="1200" dirty="0"/>
        </a:p>
      </dsp:txBody>
      <dsp:txXfrm>
        <a:off x="7773197" y="1628691"/>
        <a:ext cx="3533271" cy="2571618"/>
      </dsp:txXfrm>
    </dsp:sp>
    <dsp:sp modelId="{7966EE16-26ED-D449-B152-E3C2F30154EE}">
      <dsp:nvSpPr>
        <dsp:cNvPr id="0" name=""/>
        <dsp:cNvSpPr/>
      </dsp:nvSpPr>
      <dsp:spPr>
        <a:xfrm>
          <a:off x="8896928" y="428603"/>
          <a:ext cx="1285809" cy="1285809"/>
        </a:xfrm>
        <a:prstGeom prst="ellipse">
          <a:avLst/>
        </a:prstGeom>
        <a:solidFill>
          <a:schemeClr val="accent1">
            <a:lumMod val="5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247" tIns="12700" rIns="100247" bIns="1270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t>3</a:t>
          </a:r>
        </a:p>
      </dsp:txBody>
      <dsp:txXfrm>
        <a:off x="9085230" y="616905"/>
        <a:ext cx="909205" cy="909205"/>
      </dsp:txXfrm>
    </dsp:sp>
    <dsp:sp modelId="{EBA67884-EBCB-7045-B874-9F7F7F7E4A7D}">
      <dsp:nvSpPr>
        <dsp:cNvPr id="0" name=""/>
        <dsp:cNvSpPr/>
      </dsp:nvSpPr>
      <dsp:spPr>
        <a:xfrm>
          <a:off x="7773197" y="4285959"/>
          <a:ext cx="3533271"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7E4FF-AB7C-4965-ADB3-340064DE38F6}" type="datetimeFigureOut">
              <a:rPr lang="en-US" altLang="zh-CN" smtClean="0">
                <a:latin typeface="Calibri" panose="020F0502020204030204" pitchFamily="34" charset="0"/>
                <a:ea typeface="Microsoft YaHei" panose="020B0503020204020204" pitchFamily="34" charset="-122"/>
              </a:rPr>
              <a:t>2/21/2022</a:t>
            </a:fld>
            <a:endParaRPr lang="zh-CN" altLang="en-US" dirty="0">
              <a:latin typeface="Calibri" panose="020F0502020204030204" pitchFamily="34" charset="0"/>
              <a:ea typeface="Microsoft YaHei"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Microsoft YaHei"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Microsoft YaHei"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0786F-3FCD-4C1E-B9A2-5EAF631A3D04}" type="slidenum">
              <a:rPr lang="en-US" altLang="zh-CN" smtClean="0">
                <a:latin typeface="Calibri" panose="020F0502020204030204" pitchFamily="34" charset="0"/>
                <a:ea typeface="Microsoft YaHei" panose="020B0503020204020204" pitchFamily="34" charset="-122"/>
              </a:rPr>
              <a:t>‹#›</a:t>
            </a:fld>
            <a:endParaRPr lang="zh-CN" altLang="en-US"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196175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graph/teams-protected-api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active-directory/develop/v2-oauth2-on-behalf-of-flow"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dotnet/api/microsoft.bot.schema.oauthcard"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azure/bot-service/bot-builder-concept-dialog" TargetMode="External"/><Relationship Id="rId4" Type="http://schemas.openxmlformats.org/officeDocument/2006/relationships/hyperlink" Target="/composer/concept-dialog"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2BB078-160F-4192-8B51-AD75258174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334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601844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kern="1200">
                <a:solidFill>
                  <a:schemeClr val="tx1"/>
                </a:solidFill>
                <a:effectLst/>
                <a:latin typeface="Segoe UI Light" pitchFamily="34" charset="0"/>
                <a:ea typeface="Microsoft YaHei" panose="020B0503020204020204" pitchFamily="34" charset="-122"/>
                <a:cs typeface="+mn-cs"/>
              </a:rPr>
              <a:t>Note:</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If you include a card in a message sent to an incoming webhook, it must be an Office 365 Connector card; adaptive cards aren't supported when sending messages to incoming webhooks.</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82" b="1" i="0" kern="1200">
                <a:solidFill>
                  <a:schemeClr val="tx1"/>
                </a:solidFill>
                <a:effectLst/>
                <a:latin typeface="Segoe UI Light" pitchFamily="34" charset="0"/>
                <a:ea typeface="Microsoft YaHei" panose="020B0503020204020204" pitchFamily="34" charset="-122"/>
                <a:cs typeface="+mn-cs"/>
              </a:rPr>
              <a:t>Key Features:</a:t>
            </a:r>
            <a:endParaRPr lang="zh-CN" altLang="en-US" sz="882" b="1" i="0" kern="1200">
              <a:solidFill>
                <a:schemeClr val="tx1"/>
              </a:solidFill>
              <a:effectLst/>
              <a:latin typeface="Segoe UI Light" pitchFamily="34" charset="0"/>
              <a:ea typeface="Microsoft YaHei" panose="020B0503020204020204" pitchFamily="34" charset="-122"/>
              <a:cs typeface="+mn-cs"/>
            </a:endParaRPr>
          </a:p>
          <a:p>
            <a:r>
              <a:rPr lang="en-US" altLang="zh-CN" sz="1100" b="1">
                <a:latin typeface="Calibri" panose="020F0502020204030204" pitchFamily="34" charset="0"/>
                <a:ea typeface="Microsoft YaHei" panose="020B0503020204020204" pitchFamily="34" charset="-122"/>
              </a:rPr>
              <a:t>Scoped Configuration</a:t>
            </a:r>
            <a:r>
              <a:rPr lang="en-US" altLang="zh-CN" sz="1100">
                <a:latin typeface="Calibri" panose="020F0502020204030204" pitchFamily="34" charset="0"/>
                <a:ea typeface="Microsoft YaHei" panose="020B0503020204020204" pitchFamily="34" charset="-122"/>
              </a:rPr>
              <a:t>: Incoming webhooks are scoped and configured at the channel level, unlike outgoing webhooks that are scoped and configured at the </a:t>
            </a:r>
            <a:r>
              <a:rPr lang="en-US" altLang="zh-CN" sz="1100" i="1">
                <a:latin typeface="Calibri" panose="020F0502020204030204" pitchFamily="34" charset="0"/>
                <a:ea typeface="Microsoft YaHei" panose="020B0503020204020204" pitchFamily="34" charset="-122"/>
              </a:rPr>
              <a:t>team</a:t>
            </a:r>
            <a:r>
              <a:rPr lang="zh-CN" altLang="en-US" sz="1100">
                <a:latin typeface="Calibri" panose="020F0502020204030204" pitchFamily="34" charset="0"/>
                <a:ea typeface="Microsoft YaHei" panose="020B0503020204020204" pitchFamily="34" charset="-122"/>
              </a:rPr>
              <a:t> </a:t>
            </a:r>
            <a:r>
              <a:rPr lang="en-US" altLang="zh-CN" sz="1100">
                <a:latin typeface="Calibri" panose="020F0502020204030204" pitchFamily="34" charset="0"/>
                <a:ea typeface="Microsoft YaHei" panose="020B0503020204020204" pitchFamily="34" charset="-122"/>
              </a:rPr>
              <a:t>level.</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r>
              <a:rPr lang="en-US" altLang="zh-CN" sz="1100" b="1">
                <a:latin typeface="Calibri" panose="020F0502020204030204" pitchFamily="34" charset="0"/>
                <a:ea typeface="Microsoft YaHei" panose="020B0503020204020204" pitchFamily="34" charset="-122"/>
              </a:rPr>
              <a:t>Secure resource definitions</a:t>
            </a:r>
            <a:r>
              <a:rPr lang="en-US" altLang="zh-CN" sz="1100">
                <a:latin typeface="Calibri" panose="020F0502020204030204" pitchFamily="34" charset="0"/>
                <a:ea typeface="Microsoft YaHei" panose="020B0503020204020204" pitchFamily="34" charset="-122"/>
              </a:rPr>
              <a:t>: Messages are formatted as JSON payloads. This declarative messaging structure prevents the injection of malicious code as there's no code execution on the client.</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r>
              <a:rPr lang="en-US" altLang="zh-CN" sz="1100" b="1">
                <a:latin typeface="Calibri" panose="020F0502020204030204" pitchFamily="34" charset="0"/>
                <a:ea typeface="Microsoft YaHei" panose="020B0503020204020204" pitchFamily="34" charset="-122"/>
              </a:rPr>
              <a:t>Actionable messaging support</a:t>
            </a:r>
            <a:r>
              <a:rPr lang="en-US" altLang="zh-CN" sz="1100">
                <a:latin typeface="Calibri" panose="020F0502020204030204" pitchFamily="34" charset="0"/>
                <a:ea typeface="Microsoft YaHei" panose="020B0503020204020204" pitchFamily="34" charset="-122"/>
              </a:rPr>
              <a:t>: If you choose to send messages via cards, you must use the actionable message card format. Actionable message cards are supported in all Microsoft 365 groups including Microsoft Teams.</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r>
              <a:rPr lang="en-US" altLang="zh-CN" sz="1100" b="1">
                <a:latin typeface="Calibri" panose="020F0502020204030204" pitchFamily="34" charset="0"/>
                <a:ea typeface="Microsoft YaHei" panose="020B0503020204020204" pitchFamily="34" charset="-122"/>
              </a:rPr>
              <a:t>Independent HTTPS messaging support</a:t>
            </a:r>
            <a:r>
              <a:rPr lang="en-US" altLang="zh-CN" sz="1100">
                <a:latin typeface="Calibri" panose="020F0502020204030204" pitchFamily="34" charset="0"/>
                <a:ea typeface="Microsoft YaHei" panose="020B0503020204020204" pitchFamily="34" charset="-122"/>
              </a:rPr>
              <a:t>: Cards are a great way to present information in a clear and consistent way. Any tool or framework that can send HTTPS POST requests can send messages to Microsoft Teams via an incoming webhook.</a:t>
            </a:r>
            <a:endParaRPr lang="zh-CN" altLang="en-US" sz="1100">
              <a:latin typeface="Calibri" panose="020F0502020204030204" pitchFamily="34" charset="0"/>
              <a:ea typeface="Microsoft YaHei" panose="020B0503020204020204" pitchFamily="34" charset="-122"/>
            </a:endParaRPr>
          </a:p>
          <a:p>
            <a:endParaRPr lang="zh-CN" altLang="en-US" sz="1100">
              <a:latin typeface="Calibri" panose="020F0502020204030204" pitchFamily="34" charset="0"/>
              <a:ea typeface="Microsoft YaHei" panose="020B0503020204020204" pitchFamily="34" charset="-122"/>
            </a:endParaRPr>
          </a:p>
          <a:p>
            <a:r>
              <a:rPr lang="en-US" altLang="zh-CN" sz="1100" b="1">
                <a:latin typeface="Calibri" panose="020F0502020204030204" pitchFamily="34" charset="0"/>
                <a:ea typeface="Microsoft YaHei" panose="020B0503020204020204" pitchFamily="34" charset="-122"/>
              </a:rPr>
              <a:t>Markdown support</a:t>
            </a:r>
            <a:r>
              <a:rPr lang="en-US" altLang="zh-CN" sz="1100">
                <a:latin typeface="Calibri" panose="020F0502020204030204" pitchFamily="34" charset="0"/>
                <a:ea typeface="Microsoft YaHei" panose="020B0503020204020204" pitchFamily="34" charset="-122"/>
              </a:rPr>
              <a:t>: All text fields in actionable messaging cards support basic Markdown. Don't use HTML markup in your cards. HTML is ignored and treated as plain text.</a:t>
            </a:r>
            <a:endParaRPr lang="zh-CN" altLang="en-US" sz="1100">
              <a:latin typeface="Calibri" panose="020F0502020204030204" pitchFamily="34" charset="0"/>
              <a:ea typeface="Microsoft YaHei" panose="020B0503020204020204" pitchFamily="34" charset="-122"/>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077252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sz="2800" b="0" i="0">
                <a:solidFill>
                  <a:srgbClr val="171717"/>
                </a:solidFill>
                <a:effectLst/>
                <a:latin typeface="Segoe UI" panose="020B0502040204020203" pitchFamily="34" charset="0"/>
                <a:ea typeface="Microsoft YaHei" panose="020B0503020204020204" pitchFamily="34" charset="-122"/>
              </a:rPr>
              <a:t>The first step is to create a web service or application that can send HTTP POST requests that include a JSON payload to an HTTPS endpoint.</a:t>
            </a:r>
          </a:p>
          <a:p>
            <a:pPr>
              <a:spcBef>
                <a:spcPct val="43750"/>
              </a:spcBef>
              <a:spcAft>
                <a:spcPct val="43750"/>
              </a:spcAft>
            </a:pPr>
            <a:endParaRPr lang="zh-CN" altLang="en-US" sz="2800" b="0" i="0">
              <a:solidFill>
                <a:srgbClr val="171717"/>
              </a:solidFill>
              <a:effectLst/>
              <a:latin typeface="Segoe UI" panose="020B0502040204020203" pitchFamily="34" charset="0"/>
              <a:ea typeface="Microsoft YaHei" panose="020B0503020204020204" pitchFamily="34" charset="-122"/>
            </a:endParaRPr>
          </a:p>
          <a:p>
            <a:pPr>
              <a:spcBef>
                <a:spcPct val="43750"/>
              </a:spcBef>
              <a:spcAft>
                <a:spcPct val="43750"/>
              </a:spcAft>
            </a:pPr>
            <a:r>
              <a:rPr lang="en-US" altLang="zh-CN" sz="2800" b="1" i="0">
                <a:solidFill>
                  <a:srgbClr val="171717"/>
                </a:solidFill>
                <a:effectLst/>
                <a:latin typeface="Segoe UI" panose="020B0502040204020203" pitchFamily="34" charset="0"/>
                <a:ea typeface="Microsoft YaHei" panose="020B0503020204020204" pitchFamily="34" charset="-122"/>
              </a:rPr>
              <a:t>Register the webhook:</a:t>
            </a:r>
            <a:endParaRPr lang="zh-CN" altLang="en-US" sz="2800" b="1" i="0">
              <a:solidFill>
                <a:srgbClr val="171717"/>
              </a:solidFill>
              <a:effectLst/>
              <a:latin typeface="Segoe UI" panose="020B0502040204020203" pitchFamily="34" charset="0"/>
              <a:ea typeface="Microsoft YaHei" panose="020B0503020204020204" pitchFamily="34" charset="-122"/>
            </a:endParaRPr>
          </a:p>
          <a:p>
            <a:pPr algn="l"/>
            <a:r>
              <a:rPr lang="en-US" altLang="zh-CN" sz="1100">
                <a:latin typeface="Calibri" panose="020F0502020204030204" pitchFamily="34" charset="0"/>
                <a:ea typeface="Microsoft YaHei" panose="020B0503020204020204" pitchFamily="34" charset="-122"/>
              </a:rPr>
              <a:t>Your incoming webhook will submit its HTTP POST request to a unique endpoint provided by Microsoft Teams. The endpoint is generated when you register the incoming webhook to a channel. </a:t>
            </a:r>
            <a:r>
              <a:rPr lang="en-US" altLang="zh-CN" sz="2800" b="0" i="0">
                <a:solidFill>
                  <a:srgbClr val="171717"/>
                </a:solidFill>
                <a:effectLst/>
                <a:latin typeface="Segoe UI" panose="020B0502040204020203" pitchFamily="34" charset="0"/>
                <a:ea typeface="Microsoft YaHei" panose="020B0503020204020204" pitchFamily="34" charset="-122"/>
              </a:rPr>
              <a:t>After registering the incoming webhook, a dialog will display the unique endpoint your web service will submit HTTP POST requests to.  You will </a:t>
            </a:r>
            <a:r>
              <a:rPr lang="en-US" altLang="zh-CN" sz="6000" b="0" i="0">
                <a:solidFill>
                  <a:srgbClr val="171717"/>
                </a:solidFill>
                <a:effectLst/>
                <a:latin typeface="Segoe UI" panose="020B0502040204020203" pitchFamily="34" charset="0"/>
                <a:ea typeface="Microsoft YaHei" panose="020B0503020204020204" pitchFamily="34" charset="-122"/>
              </a:rPr>
              <a:t>update the web service to submit its request to this endpoint.</a:t>
            </a:r>
            <a:endParaRPr lang="zh-CN" altLang="en-US" sz="2800" b="0" i="0">
              <a:solidFill>
                <a:srgbClr val="171717"/>
              </a:solidFill>
              <a:effectLst/>
              <a:latin typeface="Segoe UI" panose="020B0502040204020203" pitchFamily="34" charset="0"/>
              <a:ea typeface="Microsoft YaHei" panose="020B0503020204020204" pitchFamily="34" charset="-122"/>
            </a:endParaRPr>
          </a:p>
          <a:p>
            <a:br>
              <a:rPr lang="zh-CN" altLang="en-US" sz="2800">
                <a:latin typeface="Calibri" panose="020F0502020204030204" pitchFamily="34" charset="0"/>
                <a:ea typeface="Microsoft YaHei" panose="020B0503020204020204" pitchFamily="34" charset="-122"/>
              </a:rPr>
            </a:br>
            <a:r>
              <a:rPr lang="en-US" altLang="zh-CN" sz="2800" b="1">
                <a:latin typeface="Calibri" panose="020F0502020204030204" pitchFamily="34" charset="0"/>
                <a:ea typeface="Microsoft YaHei" panose="020B0503020204020204" pitchFamily="34" charset="-122"/>
              </a:rPr>
              <a:t>Send messages to the channel: </a:t>
            </a:r>
            <a:endParaRPr lang="zh-CN" altLang="en-US" sz="2800" b="1">
              <a:latin typeface="Calibri" panose="020F0502020204030204" pitchFamily="34" charset="0"/>
              <a:ea typeface="Microsoft YaHei" panose="020B0503020204020204" pitchFamily="34" charset="-122"/>
            </a:endParaRPr>
          </a:p>
          <a:p>
            <a:pPr algn="l"/>
            <a:r>
              <a:rPr lang="en-US" altLang="zh-CN" sz="2800" b="0" i="0">
                <a:solidFill>
                  <a:srgbClr val="171717"/>
                </a:solidFill>
                <a:effectLst/>
                <a:latin typeface="Segoe UI" panose="020B0502040204020203" pitchFamily="34" charset="0"/>
                <a:ea typeface="Microsoft YaHei" panose="020B0503020204020204" pitchFamily="34" charset="-122"/>
              </a:rPr>
              <a:t>When the incoming webhook sends a message to the registered endpoint, Microsoft Teams will add it to the </a:t>
            </a:r>
            <a:r>
              <a:rPr lang="en-US" altLang="zh-CN" sz="2800" b="1" i="0">
                <a:solidFill>
                  <a:srgbClr val="171717"/>
                </a:solidFill>
                <a:effectLst/>
                <a:latin typeface="Segoe UI" panose="020B0502040204020203" pitchFamily="34" charset="0"/>
                <a:ea typeface="Microsoft YaHei" panose="020B0503020204020204" pitchFamily="34" charset="-122"/>
              </a:rPr>
              <a:t>Conversations</a:t>
            </a:r>
            <a:r>
              <a:rPr lang="zh-CN" altLang="en-US" sz="2800" b="0" i="0">
                <a:solidFill>
                  <a:srgbClr val="171717"/>
                </a:solidFill>
                <a:effectLst/>
                <a:latin typeface="Segoe UI" panose="020B0502040204020203" pitchFamily="34" charset="0"/>
                <a:ea typeface="Microsoft YaHei" panose="020B0503020204020204" pitchFamily="34" charset="-122"/>
              </a:rPr>
              <a:t> </a:t>
            </a:r>
            <a:r>
              <a:rPr lang="en-US" altLang="zh-CN" sz="2800" b="0" i="0">
                <a:solidFill>
                  <a:srgbClr val="171717"/>
                </a:solidFill>
                <a:effectLst/>
                <a:latin typeface="Segoe UI" panose="020B0502040204020203" pitchFamily="34" charset="0"/>
                <a:ea typeface="Microsoft YaHei" panose="020B0503020204020204" pitchFamily="34" charset="-122"/>
              </a:rPr>
              <a:t>tab in the configured channel.</a:t>
            </a:r>
            <a:endParaRPr lang="zh-CN" altLang="en-US" sz="2800" b="0" i="0">
              <a:solidFill>
                <a:srgbClr val="171717"/>
              </a:solidFill>
              <a:effectLst/>
              <a:latin typeface="Segoe UI" panose="020B0502040204020203" pitchFamily="34" charset="0"/>
              <a:ea typeface="Microsoft YaHei" panose="020B0503020204020204" pitchFamily="34" charset="-122"/>
            </a:endParaRPr>
          </a:p>
          <a:p>
            <a:r>
              <a:rPr lang="en-US" altLang="zh-CN" sz="2800" b="1">
                <a:latin typeface="Calibri" panose="020F0502020204030204" pitchFamily="34" charset="0"/>
                <a:ea typeface="Microsoft YaHei" panose="020B0503020204020204" pitchFamily="34" charset="-122"/>
              </a:rPr>
              <a:t>NOTE: </a:t>
            </a:r>
            <a:r>
              <a:rPr lang="en-US" altLang="zh-CN" sz="2800" b="0" i="0">
                <a:solidFill>
                  <a:srgbClr val="171717"/>
                </a:solidFill>
                <a:effectLst/>
                <a:latin typeface="Segoe UI" panose="020B0502040204020203" pitchFamily="34" charset="0"/>
                <a:ea typeface="Microsoft YaHei" panose="020B0503020204020204" pitchFamily="34" charset="-122"/>
              </a:rPr>
              <a:t>If you include a card in a message sent to an incoming webhook, it must be an Office 365 Connector Cards; adaptive cards aren't supported when sending messages to incoming webhooks.</a:t>
            </a:r>
            <a:endParaRPr lang="zh-CN" altLang="en-US" sz="1100" b="1"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72078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Developers can tap into the power of Microsoft Teams with Microsoft Graph to integrate your custom applications. In this section, you'll learn how to use Microsoft Graph to interact with Microsoft Teams.</a:t>
            </a: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14</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31427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solidFill>
                  <a:srgbClr val="000000"/>
                </a:solidFill>
                <a:effectLst/>
                <a:latin typeface="Consolas" panose="020B0609020204030204" pitchFamily="49" charset="0"/>
                <a:ea typeface="Microsoft YaHei" panose="020B0503020204020204" pitchFamily="34" charset="-122"/>
              </a:rPr>
              <a:t>There are many benefits to using the teamwork endpoint in Microsoft Graph to interact with Microsoft Teams.</a:t>
            </a:r>
          </a:p>
          <a:p>
            <a:endParaRPr lang="zh-CN" altLang="en-US">
              <a:latin typeface="Calibri" panose="020F0502020204030204"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Automate team lifecycles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Use Microsoft Graph to create a new virtual team when a new business issue arises, add the right people to the team, and configure the team with channels, tabs, and apps. If you want to get the new team together to discuss the business issue, add a new event to the team calendar.</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When the business issue is resolved and you no longer need the team, use the Microsoft Teams API to archive or delete the team. If you know the maximum duration of the team when you create it, set a Microsoft 365 group expiration policy for the team that automatically removes the team according to the policy.</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Get work done even when no one is around</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Use application permissions to work with teams, channels, and tabs without human intervention. Create a new channel when your customer files an order. Automatically create teams for classes at the beginning of the school year, and archive them at the end.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Create teams linked to your app</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Let customers create new teams and channels. Install your Teams app in the new teams. Pin your app to a tab in the new channel. Send messages to the channel linking back to your website.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Create and manage multiple teams and channels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Microsoft Graph makes it easy to create large numbers of teams and populate them with users and channels, by automate creating and managing teams, channels, tabs, and apps. Microsoft Graph also lets you find and archive the teams you're no longer using. This is the same API that the Microsoft Teams Admin Center and Teams PowerShell cmdlets are built 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Deploy apps to teams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List the teams in your tenant, and install apps to them. Create tabs in channels to give users easy access to apps.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Use Microsoft Graph in any kind of app</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Microsoft Teams apps give work groups a new tool to make collaboration a more productive and compelling experience. These apps let work group users share assets, interact through chat, and schedule events on the team calendar. These apps can also automate creating teams, channels, and conversations, enhancing the value of Microsoft Teams.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 can create web sites, services, and native platform applications that run outside the Microsoft Teams user experience, and call the Teams API to automate Teams scenarios.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These collaboration tools include Microsoft Graph-enabled tabs or bots running inside Microsoft Teams apps. You can also call Microsoft Graph outside of a Microsoft Teams app, such as from a website or a web service. If you've already enabled your website for Microsoft Graph, you can use that work for Microsoft Teams by using the Microsoft Teams developer platform to create a tab that uses the existing website code.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Get notified about changes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Microsoft Teams supports subscribing to changes (create, update, and delete) to messages in channels and chats to allow apps to get near-instant updates.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36603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82593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600" b="0" i="0">
                <a:solidFill>
                  <a:srgbClr val="171717"/>
                </a:solidFill>
                <a:effectLst/>
                <a:latin typeface="Segoe UI" panose="020B0502040204020203" pitchFamily="34" charset="0"/>
                <a:ea typeface="Microsoft YaHei" panose="020B0503020204020204" pitchFamily="34" charset="-122"/>
              </a:rPr>
              <a:t>All teams are backed by Microsoft 365 groups. The quickest way to get your team up and running when you create new teams with Microsoft Graph is to set up a new Microsoft 365 group, all owners and members, and convert that into a team.</a:t>
            </a:r>
          </a:p>
          <a:p>
            <a:pPr algn="l"/>
            <a:r>
              <a:rPr lang="en-US" altLang="zh-CN" sz="1600" b="0" i="0">
                <a:solidFill>
                  <a:srgbClr val="171717"/>
                </a:solidFill>
                <a:effectLst/>
                <a:latin typeface="Segoe UI" panose="020B0502040204020203" pitchFamily="34" charset="0"/>
                <a:ea typeface="Microsoft YaHei" panose="020B0503020204020204" pitchFamily="34" charset="-122"/>
              </a:rPr>
              <a:t>When creating a new group that will be converted to a team, you must do the following:</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set groupTypes = </a:t>
            </a:r>
            <a:r>
              <a:rPr lang="en-US" altLang="zh-CN" sz="1600" b="1" i="0">
                <a:solidFill>
                  <a:srgbClr val="171717"/>
                </a:solidFill>
                <a:effectLst/>
                <a:latin typeface="Segoe UI" panose="020B0502040204020203" pitchFamily="34" charset="0"/>
                <a:ea typeface="Microsoft YaHei" panose="020B0503020204020204" pitchFamily="34" charset="-122"/>
              </a:rPr>
              <a:t>Unified</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set mailEnabled = </a:t>
            </a:r>
            <a:r>
              <a:rPr lang="en-US" altLang="zh-CN" sz="1600" b="1" i="0">
                <a:solidFill>
                  <a:srgbClr val="171717"/>
                </a:solidFill>
                <a:effectLst/>
                <a:latin typeface="Segoe UI" panose="020B0502040204020203" pitchFamily="34" charset="0"/>
                <a:ea typeface="Microsoft YaHei" panose="020B0503020204020204" pitchFamily="34" charset="-122"/>
              </a:rPr>
              <a:t>true</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set securityEnabled = </a:t>
            </a:r>
            <a:r>
              <a:rPr lang="en-US" altLang="zh-CN" sz="1600" b="1" i="0">
                <a:solidFill>
                  <a:srgbClr val="171717"/>
                </a:solidFill>
                <a:effectLst/>
                <a:latin typeface="Segoe UI" panose="020B0502040204020203" pitchFamily="34" charset="0"/>
                <a:ea typeface="Microsoft YaHei" panose="020B0503020204020204" pitchFamily="34" charset="-122"/>
              </a:rPr>
              <a:t>false</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r>
              <a:rPr lang="en-US" altLang="zh-CN" sz="1600" b="0" i="0">
                <a:solidFill>
                  <a:srgbClr val="171717"/>
                </a:solidFill>
                <a:effectLst/>
                <a:latin typeface="Segoe UI" panose="020B0502040204020203" pitchFamily="34" charset="0"/>
                <a:ea typeface="Microsoft YaHei" panose="020B0503020204020204" pitchFamily="34" charset="-122"/>
              </a:rPr>
              <a:t>Create the group using the Microsoft Graph v1 /groups endpoint by submitting an HTTP POST with the group's details</a:t>
            </a:r>
            <a:endParaRPr lang="zh-CN" altLang="en-US" sz="1600"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00979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a:solidFill>
                  <a:srgbClr val="000000"/>
                </a:solidFill>
                <a:effectLst/>
                <a:latin typeface="Consolas" panose="020B0609020204030204" pitchFamily="49" charset="0"/>
                <a:ea typeface="Microsoft YaHei" panose="020B0503020204020204" pitchFamily="34" charset="-122"/>
              </a:rPr>
              <a:t>To list all teams in an organization (tenant), you find all groups that have teams, and then get information for each team.</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Start by submitting a request for a list of all groups. To get a list of all groups in the organization that have teams, get a list of all groups and then in code find the ones that have a </a:t>
            </a:r>
            <a:r>
              <a:rPr lang="en-US" altLang="zh-CN" b="0">
                <a:solidFill>
                  <a:srgbClr val="800000"/>
                </a:solidFill>
                <a:effectLst/>
                <a:latin typeface="Consolas" panose="020B0609020204030204" pitchFamily="49" charset="0"/>
                <a:ea typeface="Microsoft YaHei" panose="020B0503020204020204" pitchFamily="34" charset="-122"/>
              </a:rPr>
              <a:t>`resourceProvisioningOptions`</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that contains </a:t>
            </a:r>
            <a:r>
              <a:rPr lang="zh-CN" altLang="en-US" b="1">
                <a:solidFill>
                  <a:srgbClr val="000080"/>
                </a:solidFill>
                <a:effectLst/>
                <a:latin typeface="Consolas" panose="020B0609020204030204" pitchFamily="49" charset="0"/>
                <a:ea typeface="Microsoft YaHei" panose="020B0503020204020204" pitchFamily="34" charset="-122"/>
              </a:rPr>
              <a:t>**</a:t>
            </a:r>
            <a:r>
              <a:rPr lang="en-US" altLang="zh-CN" b="1">
                <a:solidFill>
                  <a:srgbClr val="000080"/>
                </a:solidFill>
                <a:effectLst/>
                <a:latin typeface="Consolas" panose="020B0609020204030204" pitchFamily="49" charset="0"/>
                <a:ea typeface="Microsoft YaHei" panose="020B0503020204020204" pitchFamily="34" charset="-122"/>
              </a:rPr>
              <a:t>Team</a:t>
            </a:r>
            <a:r>
              <a:rPr lang="zh-CN" altLang="en-US" b="1">
                <a:solidFill>
                  <a:srgbClr val="000080"/>
                </a:solidFill>
                <a:effectLst/>
                <a:latin typeface="Consolas" panose="020B0609020204030204" pitchFamily="49" charset="0"/>
                <a:ea typeface="Microsoft YaHei" panose="020B0503020204020204" pitchFamily="34" charset="-122"/>
              </a:rPr>
              <a:t>**</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Groups are large objects, so you may want to use the </a:t>
            </a:r>
            <a:r>
              <a:rPr lang="en-US" altLang="zh-CN" b="0">
                <a:solidFill>
                  <a:srgbClr val="800000"/>
                </a:solidFill>
                <a:effectLst/>
                <a:latin typeface="Consolas" panose="020B0609020204030204" pitchFamily="49" charset="0"/>
                <a:ea typeface="Microsoft YaHei" panose="020B0503020204020204" pitchFamily="34" charset="-122"/>
              </a:rPr>
              <a:t>`$select`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query parameter to only get the properties of the group you care about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baseline="0">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solidFill>
                  <a:srgbClr val="000000"/>
                </a:solidFill>
                <a:effectLst/>
                <a:latin typeface="Consolas" panose="020B0609020204030204" pitchFamily="49" charset="0"/>
                <a:ea typeface="Microsoft YaHei" panose="020B0503020204020204" pitchFamily="34" charset="-122"/>
              </a:rPr>
              <a:t>To get details on a specific team, use the </a:t>
            </a:r>
            <a:r>
              <a:rPr lang="en-US" altLang="zh-CN" b="0">
                <a:solidFill>
                  <a:srgbClr val="800000"/>
                </a:solidFill>
                <a:effectLst/>
                <a:latin typeface="Consolas" panose="020B0609020204030204" pitchFamily="49" charset="0"/>
                <a:ea typeface="Microsoft YaHei" panose="020B0503020204020204" pitchFamily="34" charset="-122"/>
              </a:rPr>
              <a:t>`/groups`</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endpoint and specify the group by it's ID</a:t>
            </a:r>
            <a:endParaRPr lang="zh-CN" altLang="en-US"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1">
                <a:solidFill>
                  <a:srgbClr val="000000"/>
                </a:solidFill>
                <a:effectLst/>
                <a:latin typeface="Consolas" panose="020B0609020204030204" pitchFamily="49" charset="0"/>
                <a:ea typeface="Microsoft YaHei" panose="020B0503020204020204" pitchFamily="34" charset="-122"/>
              </a:rPr>
              <a:t>Tip: </a:t>
            </a:r>
            <a:r>
              <a:rPr lang="en-US" altLang="zh-CN" b="0">
                <a:solidFill>
                  <a:srgbClr val="000000"/>
                </a:solidFill>
                <a:effectLst/>
                <a:latin typeface="Consolas" panose="020B0609020204030204" pitchFamily="49" charset="0"/>
                <a:ea typeface="Microsoft YaHei" panose="020B0503020204020204" pitchFamily="34" charset="-122"/>
              </a:rPr>
              <a:t>When working with the Microsoft Teams support in Microsoft Graph, keep in mind a team has two types of IDs. The </a:t>
            </a:r>
            <a:r>
              <a:rPr lang="en-US" altLang="zh-CN" b="0">
                <a:solidFill>
                  <a:srgbClr val="800000"/>
                </a:solidFill>
                <a:effectLst/>
                <a:latin typeface="Consolas" panose="020B0609020204030204" pitchFamily="49" charset="0"/>
                <a:ea typeface="Microsoft YaHei" panose="020B0503020204020204" pitchFamily="34" charset="-122"/>
              </a:rPr>
              <a:t>`groupID`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for a team is in the format of a GUID while the </a:t>
            </a:r>
            <a:r>
              <a:rPr lang="en-US" altLang="zh-CN" b="0">
                <a:solidFill>
                  <a:srgbClr val="800000"/>
                </a:solidFill>
                <a:effectLst/>
                <a:latin typeface="Consolas" panose="020B0609020204030204" pitchFamily="49" charset="0"/>
                <a:ea typeface="Microsoft YaHei" panose="020B0503020204020204" pitchFamily="34" charset="-122"/>
              </a:rPr>
              <a:t>`teamID`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can be in the format of </a:t>
            </a:r>
            <a:r>
              <a:rPr lang="en-US" altLang="zh-CN" b="0">
                <a:solidFill>
                  <a:srgbClr val="800000"/>
                </a:solidFill>
                <a:effectLst/>
                <a:latin typeface="Consolas" panose="020B0609020204030204" pitchFamily="49" charset="0"/>
                <a:ea typeface="Microsoft YaHei" panose="020B0503020204020204" pitchFamily="34" charset="-122"/>
              </a:rPr>
              <a:t>`19:[id]@thread.skype`</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1">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b="1" dirty="0">
              <a:solidFill>
                <a:srgbClr val="000000"/>
              </a:solidFill>
              <a:effectLst/>
              <a:latin typeface="Consolas" panose="020B0609020204030204" pitchFamily="49"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06962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2</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120371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a:latin typeface="Calibri" panose="020F0502020204030204" pitchFamily="34" charset="0"/>
                <a:ea typeface="Microsoft YaHei" panose="020B0503020204020204" pitchFamily="34" charset="-122"/>
              </a:rPr>
              <a:t>Learn more: </a:t>
            </a:r>
            <a:r>
              <a:rPr lang="en-US" altLang="zh-CN">
                <a:latin typeface="Calibri" panose="020F0502020204030204" pitchFamily="34" charset="0"/>
                <a:ea typeface="Microsoft YaHei" panose="020B0503020204020204" pitchFamily="34" charset="-122"/>
                <a:hlinkClick r:id="rId3"/>
              </a:rPr>
              <a:t>https://docs.microsoft.com/graph/teams-protected-apis</a:t>
            </a:r>
            <a:r>
              <a:rPr lang="zh-CN" altLang="en-US">
                <a:latin typeface="Calibri" panose="020F0502020204030204" pitchFamily="34" charset="0"/>
                <a:ea typeface="Microsoft YaHei" panose="020B0503020204020204" pitchFamily="34" charset="-122"/>
              </a:rPr>
              <a:t> </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7991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87056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22</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403017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b="0" i="0">
                <a:solidFill>
                  <a:srgbClr val="171717"/>
                </a:solidFill>
                <a:effectLst/>
                <a:latin typeface="Segoe UI" panose="020B0502040204020203" pitchFamily="34" charset="0"/>
                <a:ea typeface="Microsoft YaHei" panose="020B0503020204020204" pitchFamily="34" charset="-122"/>
              </a:rPr>
              <a:t>Built-in Microsoft Teams tabs for websites, Office documents, SharePoint document libraries, and other tabs can be configured using Microsoft Graph.  You can use these tabs to display rich content to your channel members by adding the tabs programmatically using the Microsoft Graph teamwork endpoint.</a:t>
            </a:r>
          </a:p>
          <a:p>
            <a:endParaRPr lang="zh-CN" altLang="en-US" sz="882" b="0" i="0" kern="1200">
              <a:solidFill>
                <a:schemeClr val="tx1"/>
              </a:solidFill>
              <a:effectLst/>
              <a:latin typeface="Segoe UI Light" pitchFamily="34" charset="0"/>
              <a:ea typeface="Microsoft YaHei" panose="020B0503020204020204" pitchFamily="34" charset="-122"/>
              <a:cs typeface="+mn-cs"/>
            </a:endParaRPr>
          </a:p>
          <a:p>
            <a:pPr algn="l"/>
            <a:r>
              <a:rPr lang="en-US" altLang="zh-CN" b="0" i="0">
                <a:solidFill>
                  <a:srgbClr val="171717"/>
                </a:solidFill>
                <a:effectLst/>
                <a:latin typeface="Segoe UI" panose="020B0502040204020203" pitchFamily="34" charset="0"/>
                <a:ea typeface="Microsoft YaHei" panose="020B0503020204020204" pitchFamily="34" charset="-122"/>
              </a:rPr>
              <a:t>Microsoft Teams supports the following built-in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Website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Office clients (Word, Excel, PowerPoint, OneNote)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PDF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SharePoint (document libraries &amp; pages)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Planner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Microsoft Stream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Microsoft Forms tabs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Power BI tabs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600" b="0" i="0">
                <a:solidFill>
                  <a:srgbClr val="171717"/>
                </a:solidFill>
                <a:effectLst/>
                <a:latin typeface="Segoe UI" panose="020B0502040204020203" pitchFamily="34" charset="0"/>
                <a:ea typeface="Microsoft YaHei" panose="020B0503020204020204" pitchFamily="34" charset="-122"/>
              </a:rPr>
              <a:t>The </a:t>
            </a:r>
            <a:r>
              <a:rPr lang="en-US" altLang="zh-CN" sz="1600">
                <a:latin typeface="Calibri" panose="020F0502020204030204" pitchFamily="34" charset="0"/>
                <a:ea typeface="Microsoft YaHei" panose="020B0503020204020204" pitchFamily="34" charset="-122"/>
              </a:rPr>
              <a:t>teamsAppId</a:t>
            </a:r>
            <a:r>
              <a:rPr lang="zh-CN" altLang="en-US" sz="1600" b="0" i="0">
                <a:solidFill>
                  <a:srgbClr val="171717"/>
                </a:solidFill>
                <a:effectLst/>
                <a:latin typeface="Segoe UI" panose="020B0502040204020203" pitchFamily="34" charset="0"/>
                <a:ea typeface="Microsoft YaHei" panose="020B0503020204020204" pitchFamily="34" charset="-122"/>
              </a:rPr>
              <a:t> </a:t>
            </a:r>
            <a:r>
              <a:rPr lang="en-US" altLang="zh-CN" sz="1600" b="0" i="0">
                <a:solidFill>
                  <a:srgbClr val="171717"/>
                </a:solidFill>
                <a:effectLst/>
                <a:latin typeface="Segoe UI" panose="020B0502040204020203" pitchFamily="34" charset="0"/>
                <a:ea typeface="Microsoft YaHei" panose="020B0503020204020204" pitchFamily="34" charset="-122"/>
              </a:rPr>
              <a:t>is also the </a:t>
            </a:r>
            <a:r>
              <a:rPr lang="en-US" altLang="zh-CN" sz="1600">
                <a:latin typeface="Calibri" panose="020F0502020204030204" pitchFamily="34" charset="0"/>
                <a:ea typeface="Microsoft YaHei" panose="020B0503020204020204" pitchFamily="34" charset="-122"/>
              </a:rPr>
              <a:t>id</a:t>
            </a:r>
            <a:r>
              <a:rPr lang="zh-CN" altLang="en-US" sz="1600" b="0" i="0">
                <a:solidFill>
                  <a:srgbClr val="171717"/>
                </a:solidFill>
                <a:effectLst/>
                <a:latin typeface="Segoe UI" panose="020B0502040204020203" pitchFamily="34" charset="0"/>
                <a:ea typeface="Microsoft YaHei" panose="020B0503020204020204" pitchFamily="34" charset="-122"/>
              </a:rPr>
              <a:t> </a:t>
            </a:r>
            <a:r>
              <a:rPr lang="en-US" altLang="zh-CN" sz="1600" b="0" i="0">
                <a:solidFill>
                  <a:srgbClr val="171717"/>
                </a:solidFill>
                <a:effectLst/>
                <a:latin typeface="Segoe UI" panose="020B0502040204020203" pitchFamily="34" charset="0"/>
                <a:ea typeface="Microsoft YaHei" panose="020B0503020204020204" pitchFamily="34" charset="-122"/>
              </a:rPr>
              <a:t>property in the app's manifest.</a:t>
            </a:r>
            <a:endParaRPr lang="zh-CN" altLang="en-US" sz="882" b="0" i="0" kern="1200" dirty="0">
              <a:solidFill>
                <a:schemeClr val="tx1"/>
              </a:solidFill>
              <a:effectLst/>
              <a:latin typeface="Segoe UI" panose="020B0502040204020203"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To create or configure a tab, submit an HTTP POST to the /tabs endpoint on a channel with a payload that contains the settings to configure the tab:</a:t>
            </a:r>
          </a:p>
          <a:p>
            <a:pPr algn="l"/>
            <a:r>
              <a:rPr lang="en-US" altLang="zh-CN" b="0" i="0">
                <a:solidFill>
                  <a:srgbClr val="171717"/>
                </a:solidFill>
                <a:effectLst/>
                <a:latin typeface="Segoe UI" panose="020B0502040204020203" pitchFamily="34" charset="0"/>
                <a:ea typeface="Microsoft YaHei" panose="020B0503020204020204" pitchFamily="34" charset="-122"/>
              </a:rPr>
              <a:t>HTTP</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Some properties are required (</a:t>
            </a:r>
            <a:r>
              <a:rPr lang="en-US" altLang="zh-CN">
                <a:latin typeface="Courier New" panose="02070309020205020404" pitchFamily="49" charset="0"/>
                <a:ea typeface="Microsoft YaHei" panose="020B0503020204020204" pitchFamily="34" charset="-122"/>
                <a:cs typeface="Courier New" panose="02070309020205020404" pitchFamily="49" charset="0"/>
              </a:rPr>
              <a:t>contentUrl</a:t>
            </a:r>
            <a:r>
              <a:rPr lang="en-US" altLang="zh-CN">
                <a:latin typeface="Calibri" panose="020F0502020204030204" pitchFamily="34" charset="0"/>
                <a:ea typeface="Microsoft YaHei" panose="020B0503020204020204" pitchFamily="34" charset="-122"/>
              </a:rPr>
              <a:t>) for most tabs, some are rarely required (</a:t>
            </a:r>
            <a:r>
              <a:rPr lang="en-US" altLang="zh-CN">
                <a:latin typeface="Courier New" panose="02070309020205020404" pitchFamily="49" charset="0"/>
                <a:ea typeface="Microsoft YaHei" panose="020B0503020204020204" pitchFamily="34" charset="-122"/>
                <a:cs typeface="Courier New" panose="02070309020205020404" pitchFamily="49" charset="0"/>
              </a:rPr>
              <a:t>removeUrl</a:t>
            </a:r>
            <a:r>
              <a:rPr lang="en-US" altLang="zh-CN">
                <a:latin typeface="Calibri" panose="020F0502020204030204" pitchFamily="34" charset="0"/>
                <a:ea typeface="Microsoft YaHei" panose="020B0503020204020204" pitchFamily="34" charset="-122"/>
              </a:rPr>
              <a:t>) </a:t>
            </a:r>
            <a:r>
              <a:rPr lang="zh-CN" altLang="en-US" sz="900">
                <a:latin typeface="Calibri" panose="020F0502020204030204" pitchFamily="34" charset="0"/>
                <a:ea typeface="Microsoft YaHei" panose="020B0503020204020204" pitchFamily="34" charset="-122"/>
                <a:cs typeface="Segoe UI Semilight" panose="020B0402040204020203" pitchFamily="34" charset="0"/>
              </a:rPr>
              <a:t> </a:t>
            </a:r>
            <a:r>
              <a:rPr lang="en-US" altLang="zh-CN" sz="900">
                <a:latin typeface="Calibri" panose="020F0502020204030204" pitchFamily="34" charset="0"/>
                <a:ea typeface="Microsoft YaHei" panose="020B0503020204020204" pitchFamily="34" charset="-122"/>
                <a:cs typeface="Segoe UI Semilight" panose="020B0402040204020203" pitchFamily="34" charset="0"/>
              </a:rPr>
              <a:t>depending on the tab you're creating</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ourier New" panose="02070309020205020404" pitchFamily="49" charset="0"/>
                <a:ea typeface="Microsoft YaHei" panose="020B0503020204020204" pitchFamily="34" charset="-122"/>
                <a:cs typeface="Courier New" panose="02070309020205020404" pitchFamily="49" charset="0"/>
              </a:rPr>
              <a:t>contentUrl</a:t>
            </a:r>
            <a:r>
              <a:rPr lang="en-US" altLang="zh-CN">
                <a:latin typeface="Calibri" panose="020F0502020204030204" pitchFamily="34" charset="0"/>
                <a:ea typeface="Microsoft YaHei" panose="020B0503020204020204" pitchFamily="34" charset="-122"/>
              </a:rPr>
              <a:t>: content to display in the tab</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ourier New" panose="02070309020205020404" pitchFamily="49" charset="0"/>
                <a:ea typeface="Microsoft YaHei" panose="020B0503020204020204" pitchFamily="34" charset="-122"/>
                <a:cs typeface="Courier New" panose="02070309020205020404" pitchFamily="49" charset="0"/>
              </a:rPr>
              <a:t>websiteUrl</a:t>
            </a:r>
            <a:r>
              <a:rPr lang="en-US" altLang="zh-CN">
                <a:latin typeface="Calibri" panose="020F0502020204030204" pitchFamily="34" charset="0"/>
                <a:ea typeface="Microsoft YaHei" panose="020B0503020204020204" pitchFamily="34" charset="-122"/>
              </a:rPr>
              <a:t>: page to direct the user to when the tab can’t be shown (</a:t>
            </a:r>
            <a:r>
              <a:rPr lang="en-US" altLang="zh-CN" i="1">
                <a:latin typeface="Calibri" panose="020F0502020204030204" pitchFamily="34" charset="0"/>
                <a:ea typeface="Microsoft YaHei" panose="020B0503020204020204" pitchFamily="34" charset="-122"/>
              </a:rPr>
              <a:t>certain clients</a:t>
            </a:r>
            <a:r>
              <a:rPr lang="en-US" altLang="zh-CN">
                <a:latin typeface="Calibri" panose="020F0502020204030204" pitchFamily="34" charset="0"/>
                <a:ea typeface="Microsoft YaHei" panose="020B0503020204020204" pitchFamily="34" charset="-122"/>
              </a:rPr>
              <a:t>)</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ourier New" panose="02070309020205020404" pitchFamily="49" charset="0"/>
                <a:ea typeface="Microsoft YaHei" panose="020B0503020204020204" pitchFamily="34" charset="-122"/>
                <a:cs typeface="Courier New" panose="02070309020205020404" pitchFamily="49" charset="0"/>
              </a:rPr>
              <a:t>removeUrl</a:t>
            </a:r>
            <a:r>
              <a:rPr lang="en-US" altLang="zh-CN">
                <a:latin typeface="Calibri" panose="020F0502020204030204" pitchFamily="34" charset="0"/>
                <a:ea typeface="Microsoft YaHei" panose="020B0503020204020204" pitchFamily="34" charset="-122"/>
              </a:rPr>
              <a:t>: page to display in a dialog when tab is deleted from the channel</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ourier New" panose="02070309020205020404" pitchFamily="49" charset="0"/>
                <a:ea typeface="Microsoft YaHei" panose="020B0503020204020204" pitchFamily="34" charset="-122"/>
                <a:cs typeface="Courier New" panose="02070309020205020404" pitchFamily="49" charset="0"/>
              </a:rPr>
              <a:t>entityId</a:t>
            </a:r>
            <a:r>
              <a:rPr lang="en-US" altLang="zh-CN">
                <a:latin typeface="Calibri" panose="020F0502020204030204" pitchFamily="34" charset="0"/>
                <a:ea typeface="Microsoft YaHei" panose="020B0503020204020204" pitchFamily="34" charset="-122"/>
              </a:rPr>
              <a:t>: sometimes used to reference a specific item (Word, Excel, PowerPoint, etc)</a:t>
            </a:r>
            <a:endParaRPr lang="zh-CN" altLang="en-US" sz="900">
              <a:latin typeface="Calibri" panose="020F0502020204030204" pitchFamily="34" charset="0"/>
              <a:ea typeface="Microsoft YaHei" panose="020B0503020204020204" pitchFamily="34" charset="-122"/>
              <a:cs typeface="Segoe UI Semilight" panose="020B0402040204020203" pitchFamily="34" charset="0"/>
            </a:endParaRPr>
          </a:p>
          <a:p>
            <a:endParaRPr lang="zh-CN" altLang="en-US">
              <a:latin typeface="Calibri" panose="020F0502020204030204" pitchFamily="34"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In the sample code listing is an example Microsoft Word tab that loads the </a:t>
            </a:r>
            <a:r>
              <a:rPr lang="zh-CN" altLang="en-US" b="1">
                <a:solidFill>
                  <a:srgbClr val="000080"/>
                </a:solidFill>
                <a:effectLst/>
                <a:latin typeface="Consolas" panose="020B0609020204030204" pitchFamily="49" charset="0"/>
                <a:ea typeface="Microsoft YaHei" panose="020B0503020204020204" pitchFamily="34" charset="-122"/>
              </a:rPr>
              <a:t>**</a:t>
            </a:r>
            <a:r>
              <a:rPr lang="en-US" altLang="zh-CN" b="1">
                <a:solidFill>
                  <a:srgbClr val="000080"/>
                </a:solidFill>
                <a:effectLst/>
                <a:latin typeface="Consolas" panose="020B0609020204030204" pitchFamily="49" charset="0"/>
                <a:ea typeface="Microsoft YaHei" panose="020B0503020204020204" pitchFamily="34" charset="-122"/>
              </a:rPr>
              <a:t>sample.docx</a:t>
            </a:r>
            <a:r>
              <a:rPr lang="zh-CN" altLang="en-US" b="1">
                <a:solidFill>
                  <a:srgbClr val="00008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document from a SharePoint document library, the </a:t>
            </a:r>
            <a:r>
              <a:rPr lang="en-US" altLang="zh-CN" b="0">
                <a:solidFill>
                  <a:srgbClr val="800000"/>
                </a:solidFill>
                <a:effectLst/>
                <a:latin typeface="Consolas" panose="020B0609020204030204" pitchFamily="49" charset="0"/>
                <a:ea typeface="Microsoft YaHei" panose="020B0503020204020204" pitchFamily="34" charset="-122"/>
              </a:rPr>
              <a:t>`{groupId}`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and </a:t>
            </a:r>
            <a:r>
              <a:rPr lang="en-US" altLang="zh-CN" b="0">
                <a:solidFill>
                  <a:srgbClr val="800000"/>
                </a:solidFill>
                <a:effectLst/>
                <a:latin typeface="Consolas" panose="020B0609020204030204" pitchFamily="49" charset="0"/>
                <a:ea typeface="Microsoft YaHei" panose="020B0503020204020204" pitchFamily="34" charset="-122"/>
              </a:rPr>
              <a:t>`{channelId}`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should be replaced with the ID values of the team and channel the tab will be created/updated in.</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`{teamsAppId}`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is the ID of the application as defined in it's manifest.</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`teamsApp@odata.bind`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is what defines the Microsoft Teams app the tab is defined in.</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`configuration`</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object contains multiple properties, some that are required, that the tab uses to load the specified content.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5776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27</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1286814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a:solidFill>
                  <a:srgbClr val="171717"/>
                </a:solidFill>
                <a:effectLst/>
                <a:latin typeface="Segoe UI" panose="020B0502040204020203" pitchFamily="34" charset="0"/>
                <a:ea typeface="Microsoft YaHei" panose="020B0503020204020204" pitchFamily="34" charset="-122"/>
              </a:rPr>
              <a:t>Website tabs</a:t>
            </a:r>
          </a:p>
          <a:p>
            <a:pPr algn="l"/>
            <a:r>
              <a:rPr lang="en-US" altLang="zh-CN" b="0" i="0">
                <a:solidFill>
                  <a:srgbClr val="171717"/>
                </a:solidFill>
                <a:effectLst/>
                <a:latin typeface="Segoe UI" panose="020B0502040204020203" pitchFamily="34" charset="0"/>
                <a:ea typeface="Microsoft YaHei" panose="020B0503020204020204" pitchFamily="34" charset="-122"/>
              </a:rPr>
              <a:t>For website tabs, the teamsAppId should be set to com.microsoft.teamspace.tab.web. </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Then, set the contentUrl and websiteUrl properties to the URL of the page to load in the tab. The other two properties, entityId and removeUrl should be set to null.</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Word, Excel, PowerPoint, and PDF tabs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For website tabs, the teamsAppId should be set depending on the file type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contentUrl property should be set to the URL of the document in the SharePoint library in the site that supports the current team. This should be in the format {folder-webUrl}/{filename}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entityId property should be set to the document's ID in the SharePoint library. This is displayed in the URL parameter sourcedoc when viewing a file in a SharePoint library.</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other two properties, websiteUrl and removeUrl should be set to null.</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SharePoint document library, list, and page tabs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When creating a tab to show content within a SharePoint site, such as a document library, list, or page, the configuration options are simpler than the other tabs covered.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First, the teamsAppId should be set depending on the tab:</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list &amp; page types don't support configuration, so you can omit the configuration element from the request.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However, for a document library, the entityId should be set to an empty string. The contentUrl should be set to the URL of the root folder of the document library, while the websiteUrl and removeUrl properties should be set to null.</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1" i="0">
                <a:solidFill>
                  <a:srgbClr val="171717"/>
                </a:solidFill>
                <a:effectLst/>
                <a:latin typeface="Segoe UI" panose="020B0502040204020203" pitchFamily="34" charset="0"/>
                <a:ea typeface="Microsoft YaHei" panose="020B0503020204020204" pitchFamily="34" charset="-122"/>
              </a:rPr>
              <a:t>All other tabs</a:t>
            </a:r>
            <a:endParaRPr lang="zh-CN" altLang="en-US" b="1"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remaining built-in tabs don't support configuration so you only need to set the teamsAppId value when setting them</a:t>
            </a:r>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92184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29</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661982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Webhooks and connectors are a simple way to connect your web services to channels and teams inside Microsoft Teams. </a:t>
            </a:r>
          </a:p>
          <a:p>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about webhooks and connectors and how to implement them in Microsoft Teams channels.</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The Microsoft Teams activity feed enables users to see a list of relevant items specific to them. Users can use the activity feed to address changes, notifications, and other alerts in a productive manner.</a:t>
            </a: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23436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b="0">
                <a:solidFill>
                  <a:srgbClr val="000000"/>
                </a:solidFill>
                <a:effectLst/>
                <a:latin typeface="Consolas" panose="020B0609020204030204" pitchFamily="49" charset="0"/>
                <a:ea typeface="Microsoft YaHei" panose="020B0503020204020204" pitchFamily="34" charset="-122"/>
              </a:rPr>
              <a:t>Activity feed notifications in Microsoft Teams are composed of multiple bits of information, displayed together, as shown in the following image.</a:t>
            </a:r>
          </a:p>
          <a:p>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The notification object contains the following components, as shown in the image above:</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The actor who started the activity</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An icon that represents the activity type</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The reason the actor did the activity</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 text preview</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 time stamp</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The location of the activity</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activity feed notifications are used to inform a user of something. Microsoft Teams apps can be installed for users, teams, and group chats that mean there are three different contexts that your app can send a notification to a user:</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notify a user</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notify a user in a team</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notify a user in chat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5971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a:solidFill>
                  <a:srgbClr val="000000"/>
                </a:solidFill>
                <a:effectLst/>
                <a:latin typeface="Consolas" panose="020B0609020204030204" pitchFamily="49" charset="0"/>
                <a:ea typeface="Microsoft YaHei" panose="020B0503020204020204" pitchFamily="34" charset="-122"/>
              </a:rPr>
              <a:t>To send a notification to a user from your custom Microsoft Teams app, you must meet the following requirements:</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For a user to receive the notification, the custom Microsoft Teams app must be installed for the recipient of the notification. This can be done by the recipient (such as a Personal app), or in a team or group chat they're associated with.</a:t>
            </a: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The custom Microsoft Teams app must be associated with an Azure Active Directory (Azure AD) application.</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Notification activity types supported by your application must be defined in the application's manifest.</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22310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a:solidFill>
                  <a:srgbClr val="000000"/>
                </a:solidFill>
                <a:effectLst/>
                <a:latin typeface="Consolas" panose="020B0609020204030204" pitchFamily="49" charset="0"/>
                <a:ea typeface="Microsoft YaHei" panose="020B0503020204020204" pitchFamily="34" charset="-122"/>
              </a:rPr>
              <a:t>Let’s look at the 2</a:t>
            </a:r>
            <a:r>
              <a:rPr lang="en-US" altLang="zh-CN" b="0" baseline="30000">
                <a:solidFill>
                  <a:srgbClr val="000000"/>
                </a:solidFill>
                <a:effectLst/>
                <a:latin typeface="Consolas" panose="020B0609020204030204" pitchFamily="49" charset="0"/>
                <a:ea typeface="Microsoft YaHei" panose="020B0503020204020204" pitchFamily="34" charset="-122"/>
              </a:rPr>
              <a:t>nd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requirement: the second requirement is to associate the Microsoft Teams app with the Azure AD app registration created for the app. </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The Azure AD app is used to define permissions and ensure the app (and user) has gone through the consent process before sending notifications.</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This association is defined in the Microsoft Teams app manifest file (see slide)</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451A5"/>
                </a:solidFill>
                <a:effectLst/>
                <a:latin typeface="Consolas" panose="020B0609020204030204" pitchFamily="49" charset="0"/>
                <a:ea typeface="Microsoft YaHei" panose="020B0503020204020204" pitchFamily="34" charset="-122"/>
              </a:rPr>
              <a:t>&gt;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t>
            </a:r>
            <a:r>
              <a:rPr lang="en-US" altLang="zh-CN" b="0">
                <a:solidFill>
                  <a:srgbClr val="A31515"/>
                </a:solidFill>
                <a:effectLst/>
                <a:latin typeface="Consolas" panose="020B0609020204030204" pitchFamily="49" charset="0"/>
                <a:ea typeface="Microsoft YaHei" panose="020B0503020204020204" pitchFamily="34" charset="-122"/>
              </a:rPr>
              <a:t>!IMPORTANT</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&gt;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Activity feed notifications are supported in the Microsoft Teams app manifest schema v1.7 or higher.</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`id`</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should be set to the Azure AD app's client ID, while the </a:t>
            </a:r>
            <a:r>
              <a:rPr lang="en-US" altLang="zh-CN" b="0">
                <a:solidFill>
                  <a:srgbClr val="800000"/>
                </a:solidFill>
                <a:effectLst/>
                <a:latin typeface="Consolas" panose="020B0609020204030204" pitchFamily="49" charset="0"/>
                <a:ea typeface="Microsoft YaHei" panose="020B0503020204020204" pitchFamily="34" charset="-122"/>
              </a:rPr>
              <a:t>`resource`</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should be set to the Azure AD app's URI.</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90521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r>
              <a:rPr lang="en-US" altLang="zh-CN" b="0">
                <a:solidFill>
                  <a:srgbClr val="000000"/>
                </a:solidFill>
                <a:effectLst/>
                <a:latin typeface="Consolas" panose="020B0609020204030204" pitchFamily="49" charset="0"/>
                <a:ea typeface="Microsoft YaHei" panose="020B0503020204020204" pitchFamily="34" charset="-122"/>
              </a:rPr>
              <a:t>The third requirement is to register with Microsoft Teams the types of activities the app can send notifications about.</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activity registration, like the Azure AD app association, is done in the Microsoft Teams app's manifest file (see slide)</a:t>
            </a: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Each activity has a </a:t>
            </a:r>
            <a:r>
              <a:rPr lang="en-US" altLang="zh-CN" b="0">
                <a:solidFill>
                  <a:srgbClr val="800000"/>
                </a:solidFill>
                <a:effectLst/>
                <a:latin typeface="Consolas" panose="020B0609020204030204" pitchFamily="49" charset="0"/>
                <a:ea typeface="Microsoft YaHei" panose="020B0503020204020204" pitchFamily="34" charset="-122"/>
              </a:rPr>
              <a:t>`type`</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that must be unique in the app's manifest. This is how your API will send consistent notifications to your users. The </a:t>
            </a:r>
            <a:r>
              <a:rPr lang="en-US" altLang="zh-CN" b="0">
                <a:solidFill>
                  <a:srgbClr val="800000"/>
                </a:solidFill>
                <a:effectLst/>
                <a:latin typeface="Consolas" panose="020B0609020204030204" pitchFamily="49" charset="0"/>
                <a:ea typeface="Microsoft YaHei" panose="020B0503020204020204" pitchFamily="34" charset="-122"/>
              </a:rPr>
              <a:t>`templateText`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contains the string that's used to display the alert message. You'll notice this is a parameterized string where your app can define the parameters. Parameters are indicated with the </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and </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characters.</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451A5"/>
                </a:solidFill>
                <a:effectLst/>
                <a:latin typeface="Consolas" panose="020B0609020204030204" pitchFamily="49" charset="0"/>
                <a:ea typeface="Microsoft YaHei" panose="020B0503020204020204" pitchFamily="34" charset="-122"/>
              </a:rPr>
              <a:t>&gt;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t>
            </a:r>
            <a:r>
              <a:rPr lang="en-US" altLang="zh-CN" b="0">
                <a:solidFill>
                  <a:srgbClr val="A31515"/>
                </a:solidFill>
                <a:effectLst/>
                <a:latin typeface="Consolas" panose="020B0609020204030204" pitchFamily="49" charset="0"/>
                <a:ea typeface="Microsoft YaHei" panose="020B0503020204020204" pitchFamily="34" charset="-122"/>
              </a:rPr>
              <a:t>!NOTE</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451A5"/>
                </a:solidFill>
                <a:effectLst/>
                <a:latin typeface="Consolas" panose="020B0609020204030204" pitchFamily="49" charset="0"/>
                <a:ea typeface="Microsoft YaHei" panose="020B0503020204020204" pitchFamily="34" charset="-122"/>
              </a:rPr>
              <a:t>&gt;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A special parameter, </a:t>
            </a:r>
            <a:r>
              <a:rPr lang="en-US" altLang="zh-CN" b="0">
                <a:solidFill>
                  <a:srgbClr val="800000"/>
                </a:solidFill>
                <a:effectLst/>
                <a:latin typeface="Consolas" panose="020B0609020204030204" pitchFamily="49" charset="0"/>
                <a:ea typeface="Microsoft YaHei" panose="020B0503020204020204" pitchFamily="34" charset="-122"/>
              </a:rPr>
              <a:t>`{actor}`</a:t>
            </a:r>
            <a:r>
              <a:rPr lang="en-US" altLang="zh-CN" b="0">
                <a:solidFill>
                  <a:srgbClr val="000000"/>
                </a:solidFill>
                <a:effectLst/>
                <a:latin typeface="Consolas" panose="020B0609020204030204" pitchFamily="49" charset="0"/>
                <a:ea typeface="Microsoft YaHei" panose="020B0503020204020204" pitchFamily="34" charset="-122"/>
              </a:rPr>
              <a:t>, is always inserted by Microsoft Teams. It represents the name of the caller which is either the user or app that sent the activity feed notification.</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2202362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0000" lnSpcReduction="20000"/>
          </a:bodyPr>
          <a:lstStyle/>
          <a:p>
            <a:r>
              <a:rPr lang="en-US" altLang="zh-CN" b="0">
                <a:solidFill>
                  <a:srgbClr val="000000"/>
                </a:solidFill>
                <a:effectLst/>
                <a:latin typeface="Consolas" panose="020B0609020204030204" pitchFamily="49" charset="0"/>
                <a:ea typeface="Microsoft YaHei" panose="020B0503020204020204" pitchFamily="34" charset="-122"/>
              </a:rPr>
              <a:t>Activity feed notifications are sent to users with the Microsoft Graph's </a:t>
            </a:r>
            <a:r>
              <a:rPr lang="en-US" altLang="zh-CN" b="0">
                <a:solidFill>
                  <a:srgbClr val="800000"/>
                </a:solidFill>
                <a:effectLst/>
                <a:latin typeface="Consolas" panose="020B0609020204030204" pitchFamily="49" charset="0"/>
                <a:ea typeface="Microsoft YaHei" panose="020B0503020204020204" pitchFamily="34" charset="-122"/>
              </a:rPr>
              <a:t>`/teams/{groupId}/sendActivityNotification`</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beta endpoint using an HTTP POST.</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body of the http request contains the details of the notification.</a:t>
            </a:r>
          </a:p>
          <a:p>
            <a:endParaRPr lang="zh-CN" altLang="en-US">
              <a:latin typeface="Calibri" panose="020F0502020204030204" pitchFamily="34"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1">
                <a:solidFill>
                  <a:srgbClr val="800000"/>
                </a:solidFill>
                <a:effectLst/>
                <a:latin typeface="Consolas" panose="020B0609020204030204" pitchFamily="49" charset="0"/>
                <a:ea typeface="Microsoft YaHei" panose="020B0503020204020204" pitchFamily="34" charset="-122"/>
              </a:rPr>
              <a:t>`topic`</a:t>
            </a:r>
            <a:r>
              <a:rPr lang="zh-CN" altLang="en-US" b="1">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object represents the subject of the notification - it specifies the resource being talked about in the notification. This can be either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entityUrl</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or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text</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0">
                <a:solidFill>
                  <a:srgbClr val="000000"/>
                </a:solidFill>
                <a:effectLst/>
                <a:latin typeface="Consolas" panose="020B0609020204030204" pitchFamily="49" charset="0"/>
                <a:ea typeface="Microsoft YaHei" panose="020B0503020204020204" pitchFamily="34" charset="-122"/>
              </a:rPr>
              <a:t>. </a:t>
            </a:r>
            <a:endParaRPr lang="zh-CN" altLang="en-US" b="0">
              <a:solidFill>
                <a:srgbClr val="000000"/>
              </a:solidFill>
              <a:effectLst/>
              <a:latin typeface="Consolas" panose="020B0609020204030204" pitchFamily="49" charset="0"/>
              <a:ea typeface="Microsoft YaHei" panose="020B0503020204020204" pitchFamily="34" charset="-122"/>
            </a:endParaRPr>
          </a:p>
          <a:p>
            <a:r>
              <a:rPr lang="en-US" altLang="zh-CN" b="0">
                <a:solidFill>
                  <a:srgbClr val="000000"/>
                </a:solidFill>
                <a:effectLst/>
                <a:latin typeface="Consolas" panose="020B0609020204030204" pitchFamily="49" charset="0"/>
                <a:ea typeface="Microsoft YaHei" panose="020B0503020204020204" pitchFamily="34" charset="-122"/>
              </a:rPr>
              <a:t>Learn more about the </a:t>
            </a:r>
            <a:r>
              <a:rPr lang="en-US" altLang="zh-CN" b="0">
                <a:solidFill>
                  <a:srgbClr val="800000"/>
                </a:solidFill>
                <a:effectLst/>
                <a:latin typeface="Consolas" panose="020B0609020204030204" pitchFamily="49" charset="0"/>
                <a:ea typeface="Microsoft YaHei" panose="020B0503020204020204" pitchFamily="34" charset="-122"/>
              </a:rPr>
              <a:t>`topic`</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type: [</a:t>
            </a:r>
            <a:r>
              <a:rPr lang="en-US" altLang="zh-CN" b="0">
                <a:solidFill>
                  <a:srgbClr val="A31515"/>
                </a:solidFill>
                <a:effectLst/>
                <a:latin typeface="Consolas" panose="020B0609020204030204" pitchFamily="49" charset="0"/>
                <a:ea typeface="Microsoft YaHei" panose="020B0503020204020204" pitchFamily="34" charset="-122"/>
              </a:rPr>
              <a:t>Microsoft Graph: teamworkActivityTopic resource type</a:t>
            </a:r>
            <a:r>
              <a:rPr lang="en-US" altLang="zh-CN" b="0">
                <a:solidFill>
                  <a:srgbClr val="000000"/>
                </a:solidFill>
                <a:effectLst/>
                <a:latin typeface="Consolas" panose="020B0609020204030204" pitchFamily="49" charset="0"/>
                <a:ea typeface="Microsoft YaHei" panose="020B0503020204020204" pitchFamily="34" charset="-122"/>
              </a:rPr>
              <a:t>](</a:t>
            </a:r>
            <a:r>
              <a:rPr lang="en-US" altLang="zh-CN" b="0" u="sng">
                <a:solidFill>
                  <a:srgbClr val="000000"/>
                </a:solidFill>
                <a:effectLst/>
                <a:latin typeface="Consolas" panose="020B0609020204030204" pitchFamily="49" charset="0"/>
                <a:ea typeface="Microsoft YaHei" panose="020B0503020204020204" pitchFamily="34" charset="-122"/>
              </a:rPr>
              <a:t>/graph/api/resources/teamworkactivitytopic</a:t>
            </a:r>
            <a:r>
              <a:rPr lang="en-US" altLang="zh-CN" b="0">
                <a:solidFill>
                  <a:srgbClr val="000000"/>
                </a:solidFill>
                <a:effectLst/>
                <a:latin typeface="Consolas" panose="020B0609020204030204" pitchFamily="49" charset="0"/>
                <a:ea typeface="Microsoft YaHei" panose="020B0503020204020204" pitchFamily="34" charset="-122"/>
              </a:rPr>
              <a:t>).</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activity</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property must match one of the activities listed in the Microsoft Teams app's manifest file.</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previewText</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contains the text for the notification. Only the first 150 characters are shown in Microsoft Teams.</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recipient</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contains a reference to the intended recipient of the notification message.</a:t>
            </a:r>
            <a:endParaRPr lang="zh-CN" altLang="en-US" b="0">
              <a:solidFill>
                <a:srgbClr val="000000"/>
              </a:solidFill>
              <a:effectLst/>
              <a:latin typeface="Consolas" panose="020B0609020204030204" pitchFamily="49" charset="0"/>
              <a:ea typeface="Microsoft YaHei" panose="020B0503020204020204" pitchFamily="34" charset="-122"/>
            </a:endParaRPr>
          </a:p>
          <a:p>
            <a:br>
              <a:rPr lang="zh-CN" altLang="en-US" b="0">
                <a:solidFill>
                  <a:srgbClr val="000000"/>
                </a:solidFill>
                <a:effectLst/>
                <a:latin typeface="Consolas" panose="020B0609020204030204" pitchFamily="49" charset="0"/>
                <a:ea typeface="Microsoft YaHei" panose="020B0503020204020204" pitchFamily="34" charset="-122"/>
              </a:rPr>
            </a:br>
            <a:r>
              <a:rPr lang="en-US" altLang="zh-CN" b="0">
                <a:solidFill>
                  <a:srgbClr val="000000"/>
                </a:solidFill>
                <a:effectLst/>
                <a:latin typeface="Consolas" panose="020B0609020204030204" pitchFamily="49" charset="0"/>
                <a:ea typeface="Microsoft YaHei" panose="020B0503020204020204" pitchFamily="34" charset="-122"/>
              </a:rPr>
              <a:t>The </a:t>
            </a:r>
            <a:r>
              <a:rPr lang="en-US" altLang="zh-CN" b="0">
                <a:solidFill>
                  <a:srgbClr val="800000"/>
                </a:solidFill>
                <a:effectLst/>
                <a:latin typeface="Consolas" panose="020B0609020204030204" pitchFamily="49" charset="0"/>
                <a:ea typeface="Microsoft YaHei" panose="020B0503020204020204" pitchFamily="34" charset="-122"/>
              </a:rPr>
              <a:t>`</a:t>
            </a:r>
            <a:r>
              <a:rPr lang="en-US" altLang="zh-CN" b="1">
                <a:solidFill>
                  <a:srgbClr val="800000"/>
                </a:solidFill>
                <a:effectLst/>
                <a:latin typeface="Consolas" panose="020B0609020204030204" pitchFamily="49" charset="0"/>
                <a:ea typeface="Microsoft YaHei" panose="020B0503020204020204" pitchFamily="34" charset="-122"/>
              </a:rPr>
              <a:t>templateParameters</a:t>
            </a:r>
            <a:r>
              <a:rPr lang="en-US" altLang="zh-CN" b="0">
                <a:solidFill>
                  <a:srgbClr val="800000"/>
                </a:solidFill>
                <a:effectLst/>
                <a:latin typeface="Consolas" panose="020B0609020204030204" pitchFamily="49" charset="0"/>
                <a:ea typeface="Microsoft YaHei" panose="020B0503020204020204" pitchFamily="34" charset="-122"/>
              </a:rPr>
              <a:t>`</a:t>
            </a:r>
            <a:r>
              <a:rPr lang="zh-CN" altLang="en-US" b="0">
                <a:solidFill>
                  <a:srgbClr val="000000"/>
                </a:solidFill>
                <a:effectLst/>
                <a:latin typeface="Consolas" panose="020B0609020204030204" pitchFamily="49" charset="0"/>
                <a:ea typeface="Microsoft YaHei" panose="020B0503020204020204" pitchFamily="34" charset="-122"/>
              </a:rPr>
              <a:t> </a:t>
            </a:r>
            <a:r>
              <a:rPr lang="en-US" altLang="zh-CN" b="0">
                <a:solidFill>
                  <a:srgbClr val="000000"/>
                </a:solidFill>
                <a:effectLst/>
                <a:latin typeface="Consolas" panose="020B0609020204030204" pitchFamily="49" charset="0"/>
                <a:ea typeface="Microsoft YaHei" panose="020B0503020204020204" pitchFamily="34" charset="-122"/>
              </a:rPr>
              <a:t>is an array of name-value pairs that Microsoft Teams will use to replace parameterized values in the activity as defined in the Microsoft Teams app manifest file.</a:t>
            </a:r>
            <a:endParaRPr lang="zh-CN" altLang="en-US" b="0">
              <a:solidFill>
                <a:srgbClr val="000000"/>
              </a:solidFill>
              <a:effectLst/>
              <a:latin typeface="Consolas" panose="020B0609020204030204" pitchFamily="49"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3357320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Developers can create Microsoft Teams apps to create new experiences for their users and integrate with existing business solutions. When custom applications need to access user information protected by Azure AD, and data from other services, apps will need to establish a trusted connection with these providers. In this section, you'll learn about the different authentication flows supported by Microsoft Teams that you can use in your custom apps.</a:t>
            </a: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113664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37</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465968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Microsoft added support for SSO to Microsoft Teams in 2020. This capability reduces how often a user is prompted to log in to third-party services.</a:t>
            </a: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Microsoft Teams SSO support is implemented in combination with code in your custom app and Azure AD. </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To support SSO, a Microsoft Teams app must have a corresponding Azure AD application registration. This app registration defines what permissions the app supports and trusts the Microsoft Teams client applications to act on behalf of the user.</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Using this support for SSO, apps can request the user's profile information or information from Microsoft Graph.</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Users can consent Microsoft Teams apps for themselves to allow the app to obtain their profile information. The app can then use this profile information provided by Azure AD and Microsoft Teams as the ID of the currently signed in user.</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Administrators can consent for an entire organization via a centralized deployment process so each user doesn't have to individually go through the consent process.</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marL="285750" indent="-285750" algn="l">
              <a:buFont typeface="Arial" panose="020B0604020202020204" pitchFamily="34" charset="0"/>
              <a:buChar char="•"/>
            </a:pPr>
            <a:r>
              <a:rPr lang="en-US" altLang="zh-CN" sz="1600" b="0" i="0">
                <a:solidFill>
                  <a:srgbClr val="171717"/>
                </a:solidFill>
                <a:effectLst/>
                <a:latin typeface="Segoe UI" panose="020B0502040204020203" pitchFamily="34" charset="0"/>
                <a:ea typeface="Microsoft YaHei" panose="020B0503020204020204" pitchFamily="34" charset="-122"/>
              </a:rPr>
              <a:t>Microsoft Teams SSO supports both types of accounts supported by Microsoft: Work and School accounts (Azure AD accounts) and Microsoft accounts (MSA).</a:t>
            </a:r>
            <a:endParaRPr lang="zh-CN" altLang="en-US" sz="1600" b="0" i="0">
              <a:solidFill>
                <a:srgbClr val="171717"/>
              </a:solidFill>
              <a:effectLst/>
              <a:latin typeface="Segoe UI" panose="020B0502040204020203" pitchFamily="34" charset="0"/>
              <a:ea typeface="Microsoft YaHei" panose="020B0503020204020204" pitchFamily="34" charset="-122"/>
            </a:endParaRPr>
          </a:p>
          <a:p>
            <a:endParaRPr lang="zh-CN" altLang="en-US" sz="882" b="0" i="0" kern="1200">
              <a:solidFill>
                <a:schemeClr val="tx1"/>
              </a:solidFill>
              <a:effectLst/>
              <a:latin typeface="Segoe UI Light" pitchFamily="34" charset="0"/>
              <a:ea typeface="Microsoft YaHei" panose="020B0503020204020204" pitchFamily="34" charset="-122"/>
              <a:cs typeface="+mn-cs"/>
            </a:endParaRPr>
          </a:p>
          <a:p>
            <a:r>
              <a:rPr lang="en-US" altLang="zh-CN" sz="882" b="0" i="0" kern="1200">
                <a:solidFill>
                  <a:schemeClr val="tx1"/>
                </a:solidFill>
                <a:effectLst/>
                <a:latin typeface="Segoe UI Light" pitchFamily="34" charset="0"/>
                <a:ea typeface="Microsoft YaHei" panose="020B0503020204020204" pitchFamily="34" charset="-122"/>
                <a:cs typeface="+mn-cs"/>
              </a:rPr>
              <a:t>Implementing SSO:</a:t>
            </a:r>
            <a:endParaRPr lang="zh-CN" altLang="en-US" sz="882" b="0" i="0" kern="1200">
              <a:solidFill>
                <a:schemeClr val="tx1"/>
              </a:solidFill>
              <a:effectLst/>
              <a:latin typeface="Segoe UI Light" pitchFamily="34" charset="0"/>
              <a:ea typeface="Microsoft YaHei" panose="020B0503020204020204" pitchFamily="34" charset="-122"/>
              <a:cs typeface="+mn-cs"/>
            </a:endParaRPr>
          </a:p>
          <a:p>
            <a:pPr algn="l"/>
            <a:r>
              <a:rPr lang="en-US" altLang="zh-CN" sz="1600" b="0" i="0">
                <a:solidFill>
                  <a:srgbClr val="171717"/>
                </a:solidFill>
                <a:effectLst/>
                <a:latin typeface="Segoe UI" panose="020B0502040204020203" pitchFamily="34" charset="0"/>
                <a:ea typeface="Microsoft YaHei" panose="020B0503020204020204" pitchFamily="34" charset="-122"/>
              </a:rPr>
              <a:t>Microsoft Teams SSO is supported in both custom tabs and bots. The implementation and specifics of how it works differs between the two because tabs are rooted in a web experience with user interaction while bots are entirely service driven. Each of these two types of customizations that support SSO share common characteristics, specifically with the Azure AD application used to identify the user.</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r>
              <a:rPr lang="en-US" altLang="zh-CN" sz="1600" b="0" i="0">
                <a:solidFill>
                  <a:srgbClr val="171717"/>
                </a:solidFill>
                <a:effectLst/>
                <a:latin typeface="Segoe UI" panose="020B0502040204020203" pitchFamily="34" charset="0"/>
                <a:ea typeface="Microsoft YaHei" panose="020B0503020204020204" pitchFamily="34" charset="-122"/>
              </a:rPr>
              <a:t>For a Microsoft Teams app to support SSO, you must do the following things:</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mj-lt"/>
              <a:buAutoNum type="arabicPeriod"/>
            </a:pPr>
            <a:r>
              <a:rPr lang="en-US" altLang="zh-CN" sz="1600" b="0" i="0">
                <a:solidFill>
                  <a:srgbClr val="171717"/>
                </a:solidFill>
                <a:effectLst/>
                <a:latin typeface="Segoe UI" panose="020B0502040204020203" pitchFamily="34" charset="0"/>
                <a:ea typeface="Microsoft YaHei" panose="020B0503020204020204" pitchFamily="34" charset="-122"/>
              </a:rPr>
              <a:t>Register an Azure AD application</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mj-lt"/>
              <a:buAutoNum type="arabicPeriod"/>
            </a:pPr>
            <a:r>
              <a:rPr lang="en-US" altLang="zh-CN" sz="1600" b="0" i="0">
                <a:solidFill>
                  <a:srgbClr val="171717"/>
                </a:solidFill>
                <a:effectLst/>
                <a:latin typeface="Segoe UI" panose="020B0502040204020203" pitchFamily="34" charset="0"/>
                <a:ea typeface="Microsoft YaHei" panose="020B0503020204020204" pitchFamily="34" charset="-122"/>
              </a:rPr>
              <a:t>Associate a Microsoft Teams app with the Azure AD application</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mj-lt"/>
              <a:buAutoNum type="arabicPeriod"/>
            </a:pPr>
            <a:r>
              <a:rPr lang="en-US" altLang="zh-CN" sz="1600" b="0" i="0">
                <a:solidFill>
                  <a:srgbClr val="171717"/>
                </a:solidFill>
                <a:effectLst/>
                <a:latin typeface="Segoe UI" panose="020B0502040204020203" pitchFamily="34" charset="0"/>
                <a:ea typeface="Microsoft YaHei" panose="020B0503020204020204" pitchFamily="34" charset="-122"/>
              </a:rPr>
              <a:t>Implement the code in the tab or bot to obtain an access token from Microsoft Teams</a:t>
            </a:r>
            <a:endParaRPr lang="zh-CN" altLang="en-US" sz="1600" b="0" i="0">
              <a:solidFill>
                <a:srgbClr val="171717"/>
              </a:solidFill>
              <a:effectLst/>
              <a:latin typeface="Segoe UI" panose="020B0502040204020203" pitchFamily="34" charset="0"/>
              <a:ea typeface="Microsoft YaHei" panose="020B0503020204020204" pitchFamily="34" charset="-122"/>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077252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The first step to enable SSO is to register an Azure AD application for the app.</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 developer tools provided by Microsoft include a process that will register the Azure AD application with all the required settings during your development process.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Like most Azure AD applications, your app will need to authenticate with Azure AD using a client ID and either a client certificate or secret.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You'll also need to specify the </a:t>
            </a:r>
            <a:r>
              <a:rPr lang="en-US" altLang="zh-CN" b="1" i="0">
                <a:solidFill>
                  <a:srgbClr val="171717"/>
                </a:solidFill>
                <a:effectLst/>
                <a:latin typeface="Segoe UI" panose="020B0502040204020203" pitchFamily="34" charset="0"/>
                <a:ea typeface="Microsoft YaHei" panose="020B0503020204020204" pitchFamily="34" charset="-122"/>
              </a:rPr>
              <a:t>Redirect URL</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where Azure AD should send the access token upon a successful authentication. The value for this URL will differ depending if you're creating a tab or bot.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Azure AD applications used to support SSO in Microsoft Teams have many requirements. For example, they must be multitenant applications, they expose the access_as_user permission, and should also trust all Microsoft Teams client applications calling the app.</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Creating and configuring this permission is done in the </a:t>
            </a:r>
            <a:r>
              <a:rPr lang="en-US" altLang="zh-CN" b="1" i="0">
                <a:solidFill>
                  <a:srgbClr val="171717"/>
                </a:solidFill>
                <a:effectLst/>
                <a:latin typeface="Segoe UI" panose="020B0502040204020203" pitchFamily="34" charset="0"/>
                <a:ea typeface="Microsoft YaHei" panose="020B0503020204020204" pitchFamily="34" charset="-122"/>
              </a:rPr>
              <a:t>Expose an API</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section of the Azure AD app configuration. Here you specify a unique URI for the application in the format of </a:t>
            </a:r>
            <a:r>
              <a:rPr lang="en-US" altLang="zh-CN" b="1" i="0">
                <a:solidFill>
                  <a:srgbClr val="171717"/>
                </a:solidFill>
                <a:effectLst/>
                <a:latin typeface="Segoe UI" panose="020B0502040204020203" pitchFamily="34" charset="0"/>
                <a:ea typeface="Microsoft YaHei" panose="020B0503020204020204" pitchFamily="34" charset="-122"/>
              </a:rPr>
              <a:t>api://APP_HOST_DOMAIN/APP_ID</a:t>
            </a:r>
            <a:r>
              <a:rPr lang="en-US" altLang="zh-CN" b="0" i="0">
                <a:solidFill>
                  <a:srgbClr val="171717"/>
                </a:solidFill>
                <a:effectLst/>
                <a:latin typeface="Segoe UI" panose="020B0502040204020203" pitchFamily="34" charset="0"/>
                <a:ea typeface="Microsoft YaHei" panose="020B0503020204020204" pitchFamily="34" charset="-122"/>
              </a:rPr>
              <a: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You then add permissions and optionally trust existing client apps to call this permission. When you automatically trust existing client apps, such as Microsoft Teams desktop, mobile, and web clients, Azure AD won't require the user to consent the application this permission.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To configure the Azure AD application to trust the Microsoft Teams clients, add them to the app as preauthorized applications by their ID's and trust the access_as_user permission: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Microsoft Teams mobile &amp; desktop clients:</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1fec8e78-bce4-4aaf-ab1b-5451cc387264</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Microsoft Teams web client:</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5e3ce6c0-2b1f-4285-8d4b-75ee78787346</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31253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48619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Once the Azure AD application has been created, it must be associated with the Microsoft Teams app. This is done in the app's </a:t>
            </a:r>
            <a:r>
              <a:rPr lang="en-US" altLang="zh-CN" b="1" i="0">
                <a:solidFill>
                  <a:srgbClr val="171717"/>
                </a:solidFill>
                <a:effectLst/>
                <a:latin typeface="Segoe UI" panose="020B0502040204020203" pitchFamily="34" charset="0"/>
                <a:ea typeface="Microsoft YaHei" panose="020B0503020204020204" pitchFamily="34" charset="-122"/>
              </a:rPr>
              <a:t>manifest.json</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file in the </a:t>
            </a:r>
            <a:r>
              <a:rPr lang="en-US" altLang="zh-CN">
                <a:latin typeface="Calibri" panose="020F0502020204030204" pitchFamily="34" charset="0"/>
                <a:ea typeface="Microsoft YaHei" panose="020B0503020204020204" pitchFamily="34" charset="-122"/>
              </a:rPr>
              <a:t>webApplicationInfo</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section.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There are two parts of this section that must be updated for your application: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ID</a:t>
            </a:r>
            <a:r>
              <a:rPr lang="en-US" altLang="zh-CN" b="0" i="0">
                <a:solidFill>
                  <a:srgbClr val="171717"/>
                </a:solidFill>
                <a:effectLst/>
                <a:latin typeface="Segoe UI" panose="020B0502040204020203" pitchFamily="34" charset="0"/>
                <a:ea typeface="Microsoft YaHei" panose="020B0503020204020204" pitchFamily="34" charset="-122"/>
              </a:rPr>
              <a:t>: This is the client ID of the registered Azure AD application</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Resource</a:t>
            </a:r>
            <a:r>
              <a:rPr lang="en-US" altLang="zh-CN" b="0" i="0">
                <a:solidFill>
                  <a:srgbClr val="171717"/>
                </a:solidFill>
                <a:effectLst/>
                <a:latin typeface="Segoe UI" panose="020B0502040204020203" pitchFamily="34" charset="0"/>
                <a:ea typeface="Microsoft YaHei" panose="020B0503020204020204" pitchFamily="34" charset="-122"/>
              </a:rPr>
              <a:t>: This is the URL of the app, which is the same thing as the URI that was used when registering the app in Azure AD. The domain portion of the URI must also be listed in the validDomains array in the app's manifest. For bots, the domain should be replaced with botid-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89231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4000" b="0" i="0">
                <a:solidFill>
                  <a:srgbClr val="171717"/>
                </a:solidFill>
                <a:effectLst/>
                <a:latin typeface="Segoe UI" panose="020B0502040204020203" pitchFamily="34" charset="0"/>
                <a:ea typeface="Microsoft YaHei" panose="020B0503020204020204" pitchFamily="34" charset="-122"/>
              </a:rPr>
              <a:t>The last step is to write the code that requests an access token from Azure AD for the current user. This token is only used to identify the user: it won't have permissions for Microsoft Graph.</a:t>
            </a:r>
          </a:p>
          <a:p>
            <a:pPr algn="l"/>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1" i="0">
                <a:solidFill>
                  <a:srgbClr val="171717"/>
                </a:solidFill>
                <a:effectLst/>
                <a:latin typeface="Segoe UI" panose="020B0502040204020203" pitchFamily="34" charset="0"/>
                <a:ea typeface="Microsoft YaHei" panose="020B0503020204020204" pitchFamily="34" charset="-122"/>
              </a:rPr>
              <a:t>Use the access token to identify the user</a:t>
            </a:r>
            <a:endParaRPr lang="zh-CN" altLang="en-US" sz="4000" b="1"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Your app may need to identify the user. In this case, your app typically provides this token to your own backend system that uses the token to store user preferences or other information specific to the currently signed in user.</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In this scenario, the token returned includes a few properties that can be useful to your application:</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4000" b="1" i="0">
                <a:solidFill>
                  <a:srgbClr val="171717"/>
                </a:solidFill>
                <a:effectLst/>
                <a:latin typeface="Segoe UI" panose="020B0502040204020203" pitchFamily="34" charset="0"/>
                <a:ea typeface="Microsoft YaHei" panose="020B0503020204020204" pitchFamily="34" charset="-122"/>
              </a:rPr>
              <a:t>name</a:t>
            </a:r>
            <a:r>
              <a:rPr lang="en-US" altLang="zh-CN" sz="4000" b="0" i="0">
                <a:solidFill>
                  <a:srgbClr val="171717"/>
                </a:solidFill>
                <a:effectLst/>
                <a:latin typeface="Segoe UI" panose="020B0502040204020203" pitchFamily="34" charset="0"/>
                <a:ea typeface="Microsoft YaHei" panose="020B0503020204020204" pitchFamily="34" charset="-122"/>
              </a:rPr>
              <a:t>: this is the user's display name</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4000" b="1" i="0">
                <a:solidFill>
                  <a:srgbClr val="171717"/>
                </a:solidFill>
                <a:effectLst/>
                <a:latin typeface="Segoe UI" panose="020B0502040204020203" pitchFamily="34" charset="0"/>
                <a:ea typeface="Microsoft YaHei" panose="020B0503020204020204" pitchFamily="34" charset="-122"/>
              </a:rPr>
              <a:t>preferred_username</a:t>
            </a:r>
            <a:r>
              <a:rPr lang="en-US" altLang="zh-CN" sz="4000" b="0" i="0">
                <a:solidFill>
                  <a:srgbClr val="171717"/>
                </a:solidFill>
                <a:effectLst/>
                <a:latin typeface="Segoe UI" panose="020B0502040204020203" pitchFamily="34" charset="0"/>
                <a:ea typeface="Microsoft YaHei" panose="020B0503020204020204" pitchFamily="34" charset="-122"/>
              </a:rPr>
              <a:t>: this is the user's UPN, or email address</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4000" b="1" i="0">
                <a:solidFill>
                  <a:srgbClr val="171717"/>
                </a:solidFill>
                <a:effectLst/>
                <a:latin typeface="Segoe UI" panose="020B0502040204020203" pitchFamily="34" charset="0"/>
                <a:ea typeface="Microsoft YaHei" panose="020B0503020204020204" pitchFamily="34" charset="-122"/>
              </a:rPr>
              <a:t>oid</a:t>
            </a:r>
            <a:r>
              <a:rPr lang="en-US" altLang="zh-CN" sz="4000" b="0" i="0">
                <a:solidFill>
                  <a:srgbClr val="171717"/>
                </a:solidFill>
                <a:effectLst/>
                <a:latin typeface="Segoe UI" panose="020B0502040204020203" pitchFamily="34" charset="0"/>
                <a:ea typeface="Microsoft YaHei" panose="020B0503020204020204" pitchFamily="34" charset="-122"/>
              </a:rPr>
              <a:t>: this is the unique object ID of the user - this should be used to identify the user in your back-end system as the name and preferred_username properties can be changed by the user or an administrator</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4000" b="1" i="0">
                <a:solidFill>
                  <a:srgbClr val="171717"/>
                </a:solidFill>
                <a:effectLst/>
                <a:latin typeface="Segoe UI" panose="020B0502040204020203" pitchFamily="34" charset="0"/>
                <a:ea typeface="Microsoft YaHei" panose="020B0503020204020204" pitchFamily="34" charset="-122"/>
              </a:rPr>
              <a:t>tid</a:t>
            </a:r>
            <a:r>
              <a:rPr lang="en-US" altLang="zh-CN" sz="4000" b="0" i="0">
                <a:solidFill>
                  <a:srgbClr val="171717"/>
                </a:solidFill>
                <a:effectLst/>
                <a:latin typeface="Segoe UI" panose="020B0502040204020203" pitchFamily="34" charset="0"/>
                <a:ea typeface="Microsoft YaHei" panose="020B0503020204020204" pitchFamily="34" charset="-122"/>
              </a:rPr>
              <a:t>: this is the unique tenant ID the user belongs to</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1" i="0">
                <a:solidFill>
                  <a:srgbClr val="171717"/>
                </a:solidFill>
                <a:effectLst/>
                <a:latin typeface="Segoe UI" panose="020B0502040204020203" pitchFamily="34" charset="0"/>
                <a:ea typeface="Microsoft YaHei" panose="020B0503020204020204" pitchFamily="34" charset="-122"/>
              </a:rPr>
              <a:t>Use the access token in your own API</a:t>
            </a:r>
            <a:endParaRPr lang="zh-CN" altLang="en-US" sz="4000" b="1"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If you use the access token in your own API, you should implement accepted best practices when forwarding the token received from Microsoft Teams. This includes validating the token to ensure it was created by Azure AD, it's from the expected authority, the app is the intended audience of the token, the token hasn't expired, and the scope is set to access_as_user.</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1" i="0">
                <a:solidFill>
                  <a:srgbClr val="171717"/>
                </a:solidFill>
                <a:effectLst/>
                <a:latin typeface="Segoe UI" panose="020B0502040204020203" pitchFamily="34" charset="0"/>
                <a:ea typeface="Microsoft YaHei" panose="020B0503020204020204" pitchFamily="34" charset="-122"/>
              </a:rPr>
              <a:t>Use the access token to access Microsoft Graph</a:t>
            </a:r>
            <a:endParaRPr lang="zh-CN" altLang="en-US" sz="4000" b="1"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In the scenario where your app needs to access Microsoft Graph, your code can use this token provided by Microsoft Teams to your app to start the </a:t>
            </a:r>
            <a:r>
              <a:rPr lang="en-US" altLang="zh-CN" sz="4000" b="0" i="0" u="none" strike="noStrike">
                <a:solidFill>
                  <a:srgbClr val="171717"/>
                </a:solidFill>
                <a:effectLst/>
                <a:latin typeface="Segoe UI" panose="020B0502040204020203" pitchFamily="34" charset="0"/>
                <a:ea typeface="Microsoft YaHei" panose="020B0503020204020204" pitchFamily="34" charset="-122"/>
                <a:hlinkClick r:id="rId3"/>
              </a:rPr>
              <a:t>OAuth2 On-Behalf-Of (OBO) flow</a:t>
            </a:r>
            <a:r>
              <a:rPr lang="en-US" altLang="zh-CN" sz="4000" b="0" i="0">
                <a:solidFill>
                  <a:srgbClr val="171717"/>
                </a:solidFill>
                <a:effectLst/>
                <a:latin typeface="Segoe UI" panose="020B0502040204020203" pitchFamily="34" charset="0"/>
                <a:ea typeface="Microsoft YaHei" panose="020B0503020204020204" pitchFamily="34" charset="-122"/>
              </a:rPr>
              <a:t>. When the token is used in this way, it's referred to as the "bootstrap token" because it's only used to obtain an access token that can be used to call Microsoft Graph.</a:t>
            </a:r>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endParaRPr lang="zh-CN" altLang="en-US" sz="4000" b="0" i="0">
              <a:solidFill>
                <a:srgbClr val="171717"/>
              </a:solidFill>
              <a:effectLst/>
              <a:latin typeface="Segoe UI" panose="020B0502040204020203" pitchFamily="34" charset="0"/>
              <a:ea typeface="Microsoft YaHei" panose="020B0503020204020204" pitchFamily="34" charset="-122"/>
            </a:endParaRPr>
          </a:p>
          <a:p>
            <a:pPr algn="l"/>
            <a:r>
              <a:rPr lang="en-US" altLang="zh-CN" sz="4000" b="0" i="0">
                <a:solidFill>
                  <a:srgbClr val="171717"/>
                </a:solidFill>
                <a:effectLst/>
                <a:latin typeface="Segoe UI" panose="020B0502040204020203" pitchFamily="34" charset="0"/>
                <a:ea typeface="Microsoft YaHei" panose="020B0503020204020204" pitchFamily="34" charset="-122"/>
              </a:rPr>
              <a:t>Other units in this lesson will focus on the specifics of each implementation of SSO in tabs and bots.</a:t>
            </a:r>
            <a:endParaRPr lang="zh-CN" altLang="en-US" sz="4000" b="0" i="0">
              <a:solidFill>
                <a:srgbClr val="171717"/>
              </a:solidFill>
              <a:effectLst/>
              <a:latin typeface="Segoe UI" panose="020B0502040204020203" pitchFamily="34" charset="0"/>
              <a:ea typeface="Microsoft YaHei" panose="020B0503020204020204" pitchFamily="34" charset="-122"/>
            </a:endParaRPr>
          </a:p>
          <a:p>
            <a:br>
              <a:rPr lang="zh-CN" altLang="en-US" sz="4000" b="0" i="0">
                <a:solidFill>
                  <a:srgbClr val="171717"/>
                </a:solidFill>
                <a:effectLst/>
                <a:latin typeface="Segoe UI" panose="020B0502040204020203" pitchFamily="34" charset="0"/>
                <a:ea typeface="Microsoft YaHei" panose="020B0503020204020204" pitchFamily="34" charset="-122"/>
              </a:rPr>
            </a:br>
            <a:endParaRPr lang="zh-CN" altLang="en-US" sz="882" b="0" i="0" kern="1200" dirty="0">
              <a:solidFill>
                <a:schemeClr val="tx1"/>
              </a:solidFill>
              <a:effectLst/>
              <a:latin typeface="Segoe UI" panose="020B0502040204020203"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935026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74507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Developers can create custom tabs for Microsoft Teams that display user information using Microsoft Graph. Because users sign in to Microsoft Teams via their Azure Active Directory (Azure AD) accounts in Microsoft 365, developers can take advantage of this by implementing single sign-on (SSO) to authorize the tab.</a:t>
            </a: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If a user consents to use your app, they don't have to consent again on another device as they're signed in automatically. Also, your access token is prefetched to improve performance and load times.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zh-CN" altLang="en-US" b="1" i="0">
                <a:solidFill>
                  <a:srgbClr val="171717"/>
                </a:solidFill>
                <a:effectLst/>
                <a:latin typeface="Segoe UI" panose="020B0502040204020203" pitchFamily="34" charset="0"/>
                <a:ea typeface="Microsoft YaHei" panose="020B0503020204020204" pitchFamily="34" charset="-122"/>
              </a:rPr>
              <a:t> </a:t>
            </a:r>
            <a:r>
              <a:rPr lang="en-US" altLang="zh-CN" b="1" i="0">
                <a:solidFill>
                  <a:srgbClr val="171717"/>
                </a:solidFill>
                <a:effectLst/>
                <a:latin typeface="Segoe UI" panose="020B0502040204020203" pitchFamily="34" charset="0"/>
                <a:ea typeface="Microsoft YaHei" panose="020B0503020204020204" pitchFamily="34" charset="-122"/>
              </a:rPr>
              <a:t>Tip: </a:t>
            </a:r>
            <a:r>
              <a:rPr lang="en-US" altLang="zh-CN" b="0" i="0">
                <a:solidFill>
                  <a:srgbClr val="171717"/>
                </a:solidFill>
                <a:effectLst/>
                <a:latin typeface="Segoe UI" panose="020B0502040204020203" pitchFamily="34" charset="0"/>
                <a:ea typeface="Microsoft YaHei" panose="020B0503020204020204" pitchFamily="34" charset="-122"/>
              </a:rPr>
              <a:t>While this unit focuses on implementing SSO for tabs, it also applies to implementing SSO for Microsoft Teams task modules that embed web content as well.</a:t>
            </a:r>
            <a:endParaRPr lang="zh-CN" altLang="en-US" b="0" i="0">
              <a:solidFill>
                <a:srgbClr val="171717"/>
              </a:solidFill>
              <a:effectLst/>
              <a:latin typeface="Segoe UI" panose="020B0502040204020203"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77000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a:solidFill>
                  <a:srgbClr val="171717"/>
                </a:solidFill>
                <a:effectLst/>
                <a:latin typeface="Segoe UI" panose="020B0502040204020203" pitchFamily="34" charset="0"/>
                <a:ea typeface="Microsoft YaHei" panose="020B0503020204020204" pitchFamily="34" charset="-122"/>
              </a:rPr>
              <a:t>Important to note: </a:t>
            </a:r>
            <a:r>
              <a:rPr lang="en-US" altLang="zh-CN" b="0" i="0">
                <a:solidFill>
                  <a:srgbClr val="171717"/>
                </a:solidFill>
                <a:effectLst/>
                <a:latin typeface="Segoe UI" panose="020B0502040204020203" pitchFamily="34" charset="0"/>
                <a:ea typeface="Microsoft YaHei" panose="020B0503020204020204" pitchFamily="34" charset="-122"/>
              </a:rPr>
              <a:t>The steps outlined above state that Microsoft Teams can prompt the user to consent the app permissions to sign them in. However, it's worth noting that </a:t>
            </a:r>
            <a:r>
              <a:rPr lang="en-US" altLang="zh-CN" b="1" i="0">
                <a:solidFill>
                  <a:srgbClr val="171717"/>
                </a:solidFill>
                <a:effectLst/>
                <a:latin typeface="Segoe UI" panose="020B0502040204020203" pitchFamily="34" charset="0"/>
                <a:ea typeface="Microsoft YaHei" panose="020B0503020204020204" pitchFamily="34" charset="-122"/>
              </a:rPr>
              <a:t>Microsoft Teams can only prompt for consent for the OpenID profile scope</a:t>
            </a:r>
            <a:r>
              <a:rPr lang="en-US" altLang="zh-CN" b="0" i="0">
                <a:solidFill>
                  <a:srgbClr val="171717"/>
                </a:solidFill>
                <a:effectLst/>
                <a:latin typeface="Segoe UI" panose="020B0502040204020203" pitchFamily="34" charset="0"/>
                <a:ea typeface="Microsoft YaHei" panose="020B0503020204020204" pitchFamily="34" charset="-122"/>
              </a:rPr>
              <a:t>. Microsoft Teams can't prompt the user to consent any of the Microsoft Graph permissions.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This can introduce a challenge with your app because it can't know if this initial bootstrap token can be used in the OAuth2 On-Behalf-Of flow to obtain an access token to call Microsoft Graph.</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If your code needs permissions to Microsoft Graph, or more permissions that the user hasn't consented to yet, when Microsoft Graph receives the bootstrap token, it will fail with a specific error code: </a:t>
            </a:r>
            <a:r>
              <a:rPr lang="en-US" altLang="zh-CN" b="1" i="0">
                <a:solidFill>
                  <a:srgbClr val="171717"/>
                </a:solidFill>
                <a:effectLst/>
                <a:latin typeface="Segoe UI" panose="020B0502040204020203" pitchFamily="34" charset="0"/>
                <a:ea typeface="Microsoft YaHei" panose="020B0503020204020204" pitchFamily="34" charset="-122"/>
              </a:rPr>
              <a:t>AADSTS65001</a:t>
            </a:r>
            <a:r>
              <a:rPr lang="en-US" altLang="zh-CN" b="0" i="0">
                <a:solidFill>
                  <a:srgbClr val="171717"/>
                </a:solidFill>
                <a:effectLst/>
                <a:latin typeface="Segoe UI" panose="020B0502040204020203" pitchFamily="34" charset="0"/>
                <a:ea typeface="Microsoft YaHei" panose="020B0503020204020204" pitchFamily="34" charset="-122"/>
              </a:rPr>
              <a:t>. This error code indicates consent to the requested Microsoft Graph permissions hasn't been granted yet.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In this scenario, your app should gracefully handle this scenario with a fallback authorization system that prompts the user to consent the necessary Microsoft Graph permissions.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78197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All Microsoft Teams app that implement SSO must also have an associated Azure AD app registered. The Azure AD app used for tab SSO shares many characteristics when used for bot SSO. For example, all Azure AD apps used with Microsoft Teams SSO must have the following:</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client ID &amp; client certificate/secret</a:t>
            </a:r>
            <a:r>
              <a:rPr lang="en-US" altLang="zh-CN" dirty="0">
                <a:latin typeface="Calibri" panose="020F0502020204030204" pitchFamily="34" charset="0"/>
                <a:ea typeface="Microsoft YaHei" panose="020B0503020204020204" pitchFamily="34" charset="-122"/>
              </a:rPr>
              <a:t>: these are used by your app to authenticate with Azure AD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permissions</a:t>
            </a:r>
            <a:r>
              <a:rPr lang="en-US" altLang="zh-CN" dirty="0">
                <a:latin typeface="Calibri" panose="020F0502020204030204" pitchFamily="34" charset="0"/>
                <a:ea typeface="Microsoft YaHei" panose="020B0503020204020204" pitchFamily="34" charset="-122"/>
              </a:rPr>
              <a:t>: this is a list of the API permissions your app needs the user to consent to, such as </a:t>
            </a:r>
            <a:r>
              <a:rPr lang="en-US" altLang="zh-CN" b="1" dirty="0" err="1">
                <a:latin typeface="Calibri" panose="020F0502020204030204" pitchFamily="34" charset="0"/>
                <a:ea typeface="Microsoft YaHei" panose="020B0503020204020204" pitchFamily="34" charset="-122"/>
              </a:rPr>
              <a:t>User.Read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or </a:t>
            </a:r>
            <a:r>
              <a:rPr lang="en-US" altLang="zh-CN" b="1" dirty="0" err="1">
                <a:latin typeface="Calibri" panose="020F0502020204030204" pitchFamily="34" charset="0"/>
                <a:ea typeface="Microsoft YaHei" panose="020B0503020204020204" pitchFamily="34" charset="-122"/>
              </a:rPr>
              <a:t>Mail.Read</a:t>
            </a:r>
            <a:endParaRPr lang="zh-CN" altLang="en-US" b="1" dirty="0">
              <a:latin typeface="Calibri" panose="020F0502020204030204" pitchFamily="34" charset="0"/>
              <a:ea typeface="Microsoft YaHei" panose="020B0503020204020204" pitchFamily="34" charset="-122"/>
            </a:endParaRPr>
          </a:p>
          <a:p>
            <a:endParaRPr lang="zh-CN" altLang="en-US" b="1"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obtain tokens with the OAuth2 implicit flow</a:t>
            </a:r>
            <a:r>
              <a:rPr lang="en-US" altLang="zh-CN" dirty="0">
                <a:latin typeface="Calibri" panose="020F0502020204030204" pitchFamily="34" charset="0"/>
                <a:ea typeface="Microsoft YaHei" panose="020B0503020204020204" pitchFamily="34" charset="-122"/>
              </a:rPr>
              <a:t>: Microsoft Teams must be able to obtain the access tokens and </a:t>
            </a:r>
            <a:r>
              <a:rPr lang="en-US" altLang="zh-CN">
                <a:latin typeface="Calibri" panose="020F0502020204030204" pitchFamily="34" charset="0"/>
                <a:ea typeface="Microsoft YaHei" panose="020B0503020204020204" pitchFamily="34" charset="-122"/>
              </a:rPr>
              <a:t>ID tokens</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(screenshot #1)</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err="1">
                <a:latin typeface="Calibri" panose="020F0502020204030204" pitchFamily="34" charset="0"/>
                <a:ea typeface="Microsoft YaHei" panose="020B0503020204020204" pitchFamily="34" charset="-122"/>
              </a:rPr>
              <a:t>access_as_user</a:t>
            </a:r>
            <a:r>
              <a:rPr lang="zh-CN" altLang="en-US" b="1" dirty="0">
                <a:latin typeface="Calibri" panose="020F0502020204030204" pitchFamily="34" charset="0"/>
                <a:ea typeface="Microsoft YaHei" panose="020B0503020204020204" pitchFamily="34" charset="-122"/>
              </a:rPr>
              <a:t> </a:t>
            </a:r>
            <a:r>
              <a:rPr lang="en-US" altLang="zh-CN" b="1" dirty="0">
                <a:latin typeface="Calibri" panose="020F0502020204030204" pitchFamily="34" charset="0"/>
                <a:ea typeface="Microsoft YaHei" panose="020B0503020204020204" pitchFamily="34" charset="-122"/>
              </a:rPr>
              <a:t>permission</a:t>
            </a:r>
            <a:r>
              <a:rPr lang="en-US" altLang="zh-CN" dirty="0">
                <a:latin typeface="Calibri" panose="020F0502020204030204" pitchFamily="34" charset="0"/>
                <a:ea typeface="Microsoft YaHei" panose="020B0503020204020204" pitchFamily="34" charset="-122"/>
              </a:rPr>
              <a:t>: this permission exposed by the app registration is used to grant apps, such as Microsoft Teams, to act on the </a:t>
            </a:r>
            <a:r>
              <a:rPr lang="en-US" altLang="zh-CN">
                <a:latin typeface="Calibri" panose="020F0502020204030204" pitchFamily="34" charset="0"/>
                <a:ea typeface="Microsoft YaHei" panose="020B0503020204020204" pitchFamily="34" charset="-122"/>
              </a:rPr>
              <a:t>user's behalf</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(screenshot #2)</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preauthorize Microsoft Teams clients to act on the user's behalf</a:t>
            </a:r>
            <a:r>
              <a:rPr lang="en-US" altLang="zh-CN" dirty="0">
                <a:latin typeface="Calibri" panose="020F0502020204030204" pitchFamily="34" charset="0"/>
                <a:ea typeface="Microsoft YaHei" panose="020B0503020204020204" pitchFamily="34" charset="-122"/>
              </a:rPr>
              <a:t>: this setting removes the requirement for users to explicitly consenting to allow Microsoft Teams to act on the user's behalf</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All of these characteristics of an Azure AD app registration are shared requirements when you use implement SSO for Microsoft Teams tabs and bots.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2727530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98755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implement SSO in a tab, you must</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first</a:t>
            </a:r>
            <a:r>
              <a:rPr lang="zh-CN" altLang="en-US">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associate the Azure AD app with the Microsoft Teams app. This is done in the app's </a:t>
            </a:r>
            <a:r>
              <a:rPr lang="en-US" altLang="zh-CN" b="1" dirty="0" err="1">
                <a:latin typeface="Calibri" panose="020F0502020204030204" pitchFamily="34" charset="0"/>
                <a:ea typeface="Microsoft YaHei" panose="020B0503020204020204" pitchFamily="34" charset="-122"/>
              </a:rPr>
              <a:t>manifest.json</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file in the </a:t>
            </a:r>
            <a:r>
              <a:rPr lang="en-US" altLang="zh-CN" dirty="0" err="1">
                <a:latin typeface="Calibri" panose="020F0502020204030204" pitchFamily="34" charset="0"/>
                <a:ea typeface="Microsoft YaHei" panose="020B0503020204020204" pitchFamily="34" charset="-122"/>
              </a:rPr>
              <a:t>webApplicationInfo</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object:</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a:t>
            </a:r>
            <a:r>
              <a:rPr lang="en-US" altLang="zh-CN" dirty="0" err="1">
                <a:latin typeface="Calibri" panose="020F0502020204030204" pitchFamily="34" charset="0"/>
                <a:ea typeface="Microsoft YaHei" panose="020B0503020204020204" pitchFamily="34" charset="-122"/>
              </a:rPr>
              <a:t>webApplicationInfo</a:t>
            </a:r>
            <a:r>
              <a:rPr lang="en-US" altLang="zh-CN" dirty="0">
                <a:latin typeface="Calibri" panose="020F0502020204030204" pitchFamily="34" charset="0"/>
                <a:ea typeface="Microsoft YaHei" panose="020B0503020204020204" pitchFamily="34" charset="-122"/>
              </a:rPr>
              <a:t>": { "id": "023adcaa-4fef-4a4d-a94a-0cde3a0c5b31", "resource": "</a:t>
            </a:r>
            <a:r>
              <a:rPr lang="en-US" altLang="zh-CN" dirty="0" err="1">
                <a:latin typeface="Calibri" panose="020F0502020204030204" pitchFamily="34" charset="0"/>
                <a:ea typeface="Microsoft YaHei" panose="020B0503020204020204" pitchFamily="34" charset="-122"/>
              </a:rPr>
              <a:t>api</a:t>
            </a:r>
            <a:r>
              <a:rPr lang="en-US" altLang="zh-CN" dirty="0">
                <a:latin typeface="Calibri" panose="020F0502020204030204" pitchFamily="34" charset="0"/>
                <a:ea typeface="Microsoft YaHei" panose="020B0503020204020204" pitchFamily="34" charset="-122"/>
              </a:rPr>
              <a:t>://REPLACE.ngrok.io/023adcaa-4fef-4a4d-a94a-0cde3a0c5b31" }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There are two parts of this section that must be updated for your application: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ID</a:t>
            </a:r>
            <a:r>
              <a:rPr lang="en-US" altLang="zh-CN" dirty="0">
                <a:latin typeface="Calibri" panose="020F0502020204030204" pitchFamily="34" charset="0"/>
                <a:ea typeface="Microsoft YaHei" panose="020B0503020204020204" pitchFamily="34" charset="-122"/>
              </a:rPr>
              <a:t>: This is the client ID of the registered Azure AD application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Resource</a:t>
            </a:r>
            <a:r>
              <a:rPr lang="en-US" altLang="zh-CN" dirty="0">
                <a:latin typeface="Calibri" panose="020F0502020204030204" pitchFamily="34" charset="0"/>
                <a:ea typeface="Microsoft YaHei" panose="020B0503020204020204" pitchFamily="34" charset="-122"/>
              </a:rPr>
              <a:t>: This is the URL of the app, which is the same thing as the URI that was used when registering the app in Azure AD. The domain portion of the URI must also be listed in the </a:t>
            </a:r>
            <a:r>
              <a:rPr lang="en-US" altLang="zh-CN" dirty="0" err="1">
                <a:latin typeface="Calibri" panose="020F0502020204030204" pitchFamily="34" charset="0"/>
                <a:ea typeface="Microsoft YaHei" panose="020B0503020204020204" pitchFamily="34" charset="-122"/>
              </a:rPr>
              <a:t>validDomains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array in the app's manifest.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15572331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75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next step is for your tab to obtain the initial ID token from Microsoft Teams. Recall this is commonly referred to as the </a:t>
            </a:r>
            <a:r>
              <a:rPr lang="en-US" altLang="zh-CN" i="1" dirty="0">
                <a:latin typeface="Calibri" panose="020F0502020204030204" pitchFamily="34" charset="0"/>
                <a:ea typeface="Microsoft YaHei" panose="020B0503020204020204" pitchFamily="34" charset="-122"/>
              </a:rPr>
              <a:t>bootstrap token</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because it only contains details used to identify the currently signed in user; it won't contain any permissions that can be used to call Microsoft Graph.</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To obtain this ID token, use the Microsoft Teams JavaScript SDK's authentication object:</a:t>
            </a:r>
          </a:p>
          <a:p>
            <a:endParaRPr lang="zh-CN" altLang="en-US" dirty="0">
              <a:latin typeface="Calibri" panose="020F0502020204030204" pitchFamily="34" charset="0"/>
              <a:ea typeface="Microsoft YaHei" panose="020B0503020204020204" pitchFamily="34" charset="-122"/>
            </a:endParaRPr>
          </a:p>
          <a:p>
            <a:r>
              <a:rPr lang="en-US" altLang="zh-CN" dirty="0" err="1">
                <a:latin typeface="Calibri" panose="020F0502020204030204" pitchFamily="34" charset="0"/>
                <a:ea typeface="Microsoft YaHei" panose="020B0503020204020204" pitchFamily="34" charset="-122"/>
              </a:rPr>
              <a:t>microsoftTeams.authentication.getAuthToken</a:t>
            </a:r>
            <a:r>
              <a:rPr lang="en-US" altLang="zh-CN" dirty="0">
                <a:latin typeface="Calibri" panose="020F0502020204030204" pitchFamily="34" charset="0"/>
                <a:ea typeface="Microsoft YaHei" panose="020B0503020204020204" pitchFamily="34" charset="-122"/>
              </a:rPr>
              <a:t>({ </a:t>
            </a:r>
            <a:r>
              <a:rPr lang="en-US" altLang="zh-CN" dirty="0" err="1">
                <a:latin typeface="Calibri" panose="020F0502020204030204" pitchFamily="34" charset="0"/>
                <a:ea typeface="Microsoft YaHei" panose="020B0503020204020204" pitchFamily="34" charset="-122"/>
              </a:rPr>
              <a:t>successCallback</a:t>
            </a:r>
            <a:r>
              <a:rPr lang="en-US" altLang="zh-CN" dirty="0">
                <a:latin typeface="Calibri" panose="020F0502020204030204" pitchFamily="34" charset="0"/>
                <a:ea typeface="Microsoft YaHei" panose="020B0503020204020204" pitchFamily="34" charset="-122"/>
              </a:rPr>
              <a:t>: (result: string) =&gt; { </a:t>
            </a:r>
            <a:r>
              <a:rPr lang="en-US" altLang="zh-CN" dirty="0" err="1">
                <a:latin typeface="Calibri" panose="020F0502020204030204" pitchFamily="34" charset="0"/>
                <a:ea typeface="Microsoft YaHei" panose="020B0503020204020204" pitchFamily="34" charset="-122"/>
              </a:rPr>
              <a:t>this.ssoLoginSuccess</a:t>
            </a:r>
            <a:r>
              <a:rPr lang="en-US" altLang="zh-CN" dirty="0">
                <a:latin typeface="Calibri" panose="020F0502020204030204" pitchFamily="34" charset="0"/>
                <a:ea typeface="Microsoft YaHei" panose="020B0503020204020204" pitchFamily="34" charset="-122"/>
              </a:rPr>
              <a:t>(result) }, </a:t>
            </a:r>
            <a:r>
              <a:rPr lang="en-US" altLang="zh-CN" dirty="0" err="1">
                <a:latin typeface="Calibri" panose="020F0502020204030204" pitchFamily="34" charset="0"/>
                <a:ea typeface="Microsoft YaHei" panose="020B0503020204020204" pitchFamily="34" charset="-122"/>
              </a:rPr>
              <a:t>failureCallback</a:t>
            </a:r>
            <a:r>
              <a:rPr lang="en-US" altLang="zh-CN" dirty="0">
                <a:latin typeface="Calibri" panose="020F0502020204030204" pitchFamily="34" charset="0"/>
                <a:ea typeface="Microsoft YaHei" panose="020B0503020204020204" pitchFamily="34" charset="-122"/>
              </a:rPr>
              <a:t>: (error: string) =&gt; { </a:t>
            </a:r>
            <a:r>
              <a:rPr lang="en-US" altLang="zh-CN" dirty="0" err="1">
                <a:latin typeface="Calibri" panose="020F0502020204030204" pitchFamily="34" charset="0"/>
                <a:ea typeface="Microsoft YaHei" panose="020B0503020204020204" pitchFamily="34" charset="-122"/>
              </a:rPr>
              <a:t>this.ssoLoginFailure</a:t>
            </a:r>
            <a:r>
              <a:rPr lang="en-US" altLang="zh-CN" dirty="0">
                <a:latin typeface="Calibri" panose="020F0502020204030204" pitchFamily="34" charset="0"/>
                <a:ea typeface="Microsoft YaHei" panose="020B0503020204020204" pitchFamily="34" charset="-122"/>
              </a:rPr>
              <a:t>(error) } });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result object passed to the </a:t>
            </a:r>
            <a:r>
              <a:rPr lang="en-US" altLang="zh-CN" dirty="0" err="1">
                <a:latin typeface="Calibri" panose="020F0502020204030204" pitchFamily="34" charset="0"/>
                <a:ea typeface="Microsoft YaHei" panose="020B0503020204020204" pitchFamily="34" charset="-122"/>
              </a:rPr>
              <a:t>successCallback</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method contains the ID token returned by Azure AD.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This token can be used to identify the user within your tab or your own back-end system.</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If you use the ID token in your own API, you should implement accepted best practices when forwarding the token received from Microsoft Teams. This includes validating the token to ensure it was created by Azure AD, it's from the expected authority, the app is the intended audience of the token, the token hasn't expired, and the scope is set to </a:t>
            </a:r>
            <a:r>
              <a:rPr lang="en-US" altLang="zh-CN" dirty="0" err="1">
                <a:latin typeface="Calibri" panose="020F0502020204030204" pitchFamily="34" charset="0"/>
                <a:ea typeface="Microsoft YaHei" panose="020B0503020204020204" pitchFamily="34" charset="-122"/>
              </a:rPr>
              <a:t>access_as_user</a:t>
            </a:r>
            <a:r>
              <a:rPr lang="en-US" altLang="zh-CN" dirty="0">
                <a:latin typeface="Calibri" panose="020F0502020204030204" pitchFamily="34" charset="0"/>
                <a:ea typeface="Microsoft YaHei" panose="020B0503020204020204" pitchFamily="34" charset="-122"/>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3437166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When you want to submit requests to Microsoft Graph from your tab, you need to obtain an access token from Azure AD to include in your requests to Microsoft Graph.</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Microsoft Graph access token is obtained from Azure AD by exchanging the initial ID token received by Microsoft Teams. This access token, obtained using the OAuth2 on behalf of flow, must be done server-side. Therefore, your tab implementation must provide some sort of an API to receive the ID token to submit the request to Azure AD for a valid Microsoft Graph access token.</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OAuth2 on behalf of flow requirements are as follows:</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set the </a:t>
            </a:r>
            <a:r>
              <a:rPr lang="en-US" altLang="zh-CN" b="1" dirty="0" err="1">
                <a:latin typeface="Calibri" panose="020F0502020204030204" pitchFamily="34" charset="0"/>
                <a:ea typeface="Microsoft YaHei" panose="020B0503020204020204" pitchFamily="34" charset="-122"/>
              </a:rPr>
              <a:t>grant_type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to </a:t>
            </a:r>
            <a:r>
              <a:rPr lang="en-US" altLang="zh-CN" dirty="0" err="1">
                <a:latin typeface="Calibri" panose="020F0502020204030204" pitchFamily="34" charset="0"/>
                <a:ea typeface="Microsoft YaHei" panose="020B0503020204020204" pitchFamily="34" charset="-122"/>
              </a:rPr>
              <a:t>urn:ietf:params:oauth:grant-type:jwt-bearer</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set the </a:t>
            </a:r>
            <a:r>
              <a:rPr lang="en-US" altLang="zh-CN" b="1" dirty="0">
                <a:latin typeface="Calibri" panose="020F0502020204030204" pitchFamily="34" charset="0"/>
                <a:ea typeface="Microsoft YaHei" panose="020B0503020204020204" pitchFamily="34" charset="-122"/>
              </a:rPr>
              <a:t>assertion</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to the ID token from Microsoft Teams</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set the </a:t>
            </a:r>
            <a:r>
              <a:rPr lang="en-US" altLang="zh-CN" b="1" dirty="0" err="1">
                <a:latin typeface="Calibri" panose="020F0502020204030204" pitchFamily="34" charset="0"/>
                <a:ea typeface="Microsoft YaHei" panose="020B0503020204020204" pitchFamily="34" charset="-122"/>
              </a:rPr>
              <a:t>requested_token_use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to </a:t>
            </a:r>
            <a:r>
              <a:rPr lang="en-US" altLang="zh-CN" dirty="0" err="1">
                <a:latin typeface="Calibri" panose="020F0502020204030204" pitchFamily="34" charset="0"/>
                <a:ea typeface="Microsoft YaHei" panose="020B0503020204020204" pitchFamily="34" charset="-122"/>
              </a:rPr>
              <a:t>on_behalf_of</a:t>
            </a:r>
            <a:endParaRPr lang="zh-CN" altLang="en-US" dirty="0">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Set the </a:t>
            </a:r>
            <a:r>
              <a:rPr lang="en-US" altLang="zh-CN" b="1" dirty="0">
                <a:latin typeface="Calibri" panose="020F0502020204030204" pitchFamily="34" charset="0"/>
                <a:ea typeface="Microsoft YaHei" panose="020B0503020204020204" pitchFamily="34" charset="-122"/>
              </a:rPr>
              <a:t>scope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to a space-delimited list of all permissions your app needs to call Microsoft Graph</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use the registered Azure AD app's client ID and client secret to authenticate the service with Azure AD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This request is sent to the Azure AD token endpoint, https://login.microsoftonline.com/${tenantId}/oauth2/v2.0/token. The tenant ID can be retrieved from the </a:t>
            </a:r>
            <a:r>
              <a:rPr lang="en-US" altLang="zh-CN" dirty="0" err="1">
                <a:latin typeface="Calibri" panose="020F0502020204030204" pitchFamily="34" charset="0"/>
                <a:ea typeface="Microsoft YaHei" panose="020B0503020204020204" pitchFamily="34" charset="-122"/>
              </a:rPr>
              <a:t>tid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claim that's included in the ID token retrieved by Microsoft Teams.</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Azure AD will respond with a valid access token if the user has consented to the requested permissions.</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If the user needs to consent to more permissions, or if the user must perform another authentication steps required by their tenant (such as multi-factor authentication), Azure AD will respond to this request with a </a:t>
            </a:r>
            <a:r>
              <a:rPr lang="en-US" altLang="zh-CN" dirty="0" err="1">
                <a:latin typeface="Calibri" panose="020F0502020204030204" pitchFamily="34" charset="0"/>
                <a:ea typeface="Microsoft YaHei" panose="020B0503020204020204" pitchFamily="34" charset="-122"/>
              </a:rPr>
              <a:t>invalid_grant</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or </a:t>
            </a:r>
            <a:r>
              <a:rPr lang="en-US" altLang="zh-CN" dirty="0" err="1">
                <a:latin typeface="Calibri" panose="020F0502020204030204" pitchFamily="34" charset="0"/>
                <a:ea typeface="Microsoft YaHei" panose="020B0503020204020204" pitchFamily="34" charset="-122"/>
              </a:rPr>
              <a:t>interaction_required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error. In these cases, you should prompt the user to consent to Microsoft Graph in your tab.</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3666375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26393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50</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841381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b="0" i="0">
              <a:solidFill>
                <a:srgbClr val="171717"/>
              </a:solidFill>
              <a:effectLst/>
              <a:latin typeface="Segoe UI" panose="020B0502040204020203"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Let's look at how the SSO process works at runtime in bots. The flow is similar to that of Microsoft Teams tab SSO support, however, the difference is in the protocol for how a bot requests tokens and receives responses.</a:t>
            </a:r>
            <a:br>
              <a:rPr lang="zh-CN" altLang="en-US">
                <a:latin typeface="Calibri" panose="020F0502020204030204" pitchFamily="34" charset="0"/>
                <a:ea typeface="Microsoft YaHei" panose="020B0503020204020204" pitchFamily="34" charset="-122"/>
              </a:rPr>
            </a:br>
            <a:endParaRPr lang="zh-CN" altLang="en-US" b="0" i="0">
              <a:solidFill>
                <a:srgbClr val="171717"/>
              </a:solidFill>
              <a:effectLst/>
              <a:latin typeface="Calibri" panose="020F0502020204030204" pitchFamily="34" charset="0"/>
              <a:ea typeface="Microsoft YaHei" panose="020B0503020204020204" pitchFamily="34" charset="-122"/>
            </a:endParaRPr>
          </a:p>
          <a:p>
            <a:pPr algn="l"/>
            <a:r>
              <a:rPr lang="en-US" altLang="zh-CN" b="0" i="0">
                <a:solidFill>
                  <a:srgbClr val="171717"/>
                </a:solidFill>
                <a:effectLst/>
                <a:latin typeface="Segoe UI" panose="020B0502040204020203" pitchFamily="34" charset="0"/>
                <a:ea typeface="Microsoft YaHei" panose="020B0503020204020204" pitchFamily="34" charset="-122"/>
              </a:rPr>
              <a:t>Note for step #1:</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A user can have more than one active endpoint at a time.</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The bot token is received from every active user endpoint.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0" i="0">
                <a:solidFill>
                  <a:srgbClr val="171717"/>
                </a:solidFill>
                <a:effectLst/>
                <a:latin typeface="Segoe UI" panose="020B0502040204020203" pitchFamily="34" charset="0"/>
                <a:ea typeface="Microsoft YaHei" panose="020B0503020204020204" pitchFamily="34" charset="-122"/>
              </a:rPr>
              <a:t>The app must be installed in personal scope for SSO support.</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78197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ea typeface="Microsoft YaHei" panose="020B0503020204020204" pitchFamily="34" charset="-122"/>
              </a:rPr>
              <a:t>All Microsoft Teams app that implement SSO must also have an associated Azure AD app registered. The Azure AD app used for bot SSO shares many characteristics when used for tab SSO. For example, all Azure AD apps used with Microsoft Teams SSO must have the following:</a:t>
            </a: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client ID &amp; client certificate/secret</a:t>
            </a:r>
            <a:r>
              <a:rPr lang="en-US" altLang="zh-CN" b="0" i="0">
                <a:solidFill>
                  <a:srgbClr val="171717"/>
                </a:solidFill>
                <a:effectLst/>
                <a:latin typeface="Segoe UI" panose="020B0502040204020203" pitchFamily="34" charset="0"/>
                <a:ea typeface="Microsoft YaHei" panose="020B0503020204020204" pitchFamily="34" charset="-122"/>
              </a:rPr>
              <a:t>: these are used by your app to authenticate with Azure AD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permissions</a:t>
            </a:r>
            <a:r>
              <a:rPr lang="en-US" altLang="zh-CN" b="0" i="0">
                <a:solidFill>
                  <a:srgbClr val="171717"/>
                </a:solidFill>
                <a:effectLst/>
                <a:latin typeface="Segoe UI" panose="020B0502040204020203" pitchFamily="34" charset="0"/>
                <a:ea typeface="Microsoft YaHei" panose="020B0503020204020204" pitchFamily="34" charset="-122"/>
              </a:rPr>
              <a:t>: this is a list of the API permissions your app needs the user to consent to, such as </a:t>
            </a:r>
            <a:r>
              <a:rPr lang="en-US" altLang="zh-CN" b="1" i="0">
                <a:solidFill>
                  <a:srgbClr val="171717"/>
                </a:solidFill>
                <a:effectLst/>
                <a:latin typeface="Segoe UI" panose="020B0502040204020203" pitchFamily="34" charset="0"/>
                <a:ea typeface="Microsoft YaHei" panose="020B0503020204020204" pitchFamily="34" charset="-122"/>
              </a:rPr>
              <a:t>User.Read</a:t>
            </a:r>
            <a:r>
              <a:rPr lang="zh-CN" altLang="en-US" b="0" i="0">
                <a:solidFill>
                  <a:srgbClr val="171717"/>
                </a:solidFill>
                <a:effectLst/>
                <a:latin typeface="Segoe UI" panose="020B0502040204020203" pitchFamily="34" charset="0"/>
                <a:ea typeface="Microsoft YaHei" panose="020B0503020204020204" pitchFamily="34" charset="-122"/>
              </a:rPr>
              <a:t> </a:t>
            </a:r>
            <a:r>
              <a:rPr lang="en-US" altLang="zh-CN" b="0" i="0">
                <a:solidFill>
                  <a:srgbClr val="171717"/>
                </a:solidFill>
                <a:effectLst/>
                <a:latin typeface="Segoe UI" panose="020B0502040204020203" pitchFamily="34" charset="0"/>
                <a:ea typeface="Microsoft YaHei" panose="020B0503020204020204" pitchFamily="34" charset="-122"/>
              </a:rPr>
              <a:t>or </a:t>
            </a:r>
            <a:r>
              <a:rPr lang="en-US" altLang="zh-CN" b="1" i="0">
                <a:solidFill>
                  <a:srgbClr val="171717"/>
                </a:solidFill>
                <a:effectLst/>
                <a:latin typeface="Segoe UI" panose="020B0502040204020203" pitchFamily="34" charset="0"/>
                <a:ea typeface="Microsoft YaHei" panose="020B0503020204020204" pitchFamily="34" charset="-122"/>
              </a:rPr>
              <a:t>Mail.Read</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obtain tokens with the OAuth2 implicit flow</a:t>
            </a:r>
            <a:r>
              <a:rPr lang="en-US" altLang="zh-CN" b="0" i="0">
                <a:solidFill>
                  <a:srgbClr val="171717"/>
                </a:solidFill>
                <a:effectLst/>
                <a:latin typeface="Segoe UI" panose="020B0502040204020203" pitchFamily="34" charset="0"/>
                <a:ea typeface="Microsoft YaHei" panose="020B0503020204020204" pitchFamily="34" charset="-122"/>
              </a:rPr>
              <a:t>: Microsoft Teams must be able to obtain the access tokens and ID tokens</a:t>
            </a: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b="1" i="0">
                <a:solidFill>
                  <a:srgbClr val="171717"/>
                </a:solidFill>
                <a:effectLst/>
                <a:latin typeface="Segoe UI" panose="020B0502040204020203" pitchFamily="34" charset="0"/>
                <a:ea typeface="Microsoft YaHei" panose="020B0503020204020204" pitchFamily="34" charset="-122"/>
              </a:rPr>
              <a:t>access_as_user permission</a:t>
            </a:r>
            <a:r>
              <a:rPr lang="en-US" altLang="zh-CN" b="0" i="0">
                <a:solidFill>
                  <a:srgbClr val="171717"/>
                </a:solidFill>
                <a:effectLst/>
                <a:latin typeface="Segoe UI" panose="020B0502040204020203" pitchFamily="34" charset="0"/>
                <a:ea typeface="Microsoft YaHei" panose="020B0503020204020204" pitchFamily="34" charset="-122"/>
              </a:rPr>
              <a:t>: this permission exposed by the app registration is used to grant apps, such as Microsoft Teams, to act on the user's behalf</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ltLang="zh-CN" b="1" i="0">
                <a:solidFill>
                  <a:srgbClr val="171717"/>
                </a:solidFill>
                <a:effectLst/>
                <a:latin typeface="Segoe UI" panose="020B0502040204020203" pitchFamily="34" charset="0"/>
                <a:ea typeface="Microsoft YaHei" panose="020B0503020204020204" pitchFamily="34" charset="-122"/>
              </a:rPr>
              <a:t>preauthorize Microsoft Teams clients to act on the user's behalf</a:t>
            </a:r>
            <a:r>
              <a:rPr lang="en-US" altLang="zh-CN" b="0" i="0">
                <a:solidFill>
                  <a:srgbClr val="171717"/>
                </a:solidFill>
                <a:effectLst/>
                <a:latin typeface="Segoe UI" panose="020B0502040204020203" pitchFamily="34" charset="0"/>
                <a:ea typeface="Microsoft YaHei" panose="020B0503020204020204" pitchFamily="34" charset="-122"/>
              </a:rPr>
              <a:t>: this setting removes the requirement for users to explicitly consenting to allow Microsoft Teams to act on the user's behalf</a:t>
            </a:r>
            <a:endParaRPr lang="zh-CN" altLang="en-US" b="0" i="0">
              <a:solidFill>
                <a:srgbClr val="171717"/>
              </a:solidFill>
              <a:effectLst/>
              <a:latin typeface="Segoe UI" panose="020B0502040204020203"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zh-CN" altLang="en-US" b="0" i="0">
              <a:solidFill>
                <a:srgbClr val="171717"/>
              </a:solidFill>
              <a:effectLst/>
              <a:latin typeface="Segoe UI" panose="020B0502040204020203"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For a bot to support SSO, you must update it's OAuth connection settings. This process associates the bots with the authentication provider (Azure AD), the Azure AD application associated with the bot, the application's ID URI and the permissions the bot needs to obtain an access token for.  This is done within the bot's settings screen in the Azure Bot Framework.</a:t>
            </a: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zh-CN" altLang="en-US" b="0" i="0">
              <a:solidFill>
                <a:srgbClr val="171717"/>
              </a:solidFill>
              <a:effectLst/>
              <a:latin typeface="Segoe UI" panose="020B0502040204020203"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Bots registered with the Azure Bot Framework can be used with Microsoft Teams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To support SSO, add an OAuth connection setting in the bot’s properties</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Associate the bot OAuth settings with the registered Azure AD app</a:t>
            </a:r>
            <a:endParaRPr lang="zh-CN" altLang="en-US">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Set the </a:t>
            </a:r>
            <a:r>
              <a:rPr lang="en-US" altLang="zh-CN" b="1">
                <a:latin typeface="Calibri" panose="020F0502020204030204" pitchFamily="34" charset="0"/>
                <a:ea typeface="Microsoft YaHei" panose="020B0503020204020204" pitchFamily="34" charset="-122"/>
              </a:rPr>
              <a:t>Token Exchange URL </a:t>
            </a:r>
            <a:r>
              <a:rPr lang="en-US" altLang="zh-CN">
                <a:latin typeface="Calibri" panose="020F0502020204030204" pitchFamily="34" charset="0"/>
                <a:ea typeface="Microsoft YaHei" panose="020B0503020204020204" pitchFamily="34" charset="-122"/>
              </a:rPr>
              <a:t>to the </a:t>
            </a:r>
            <a:r>
              <a:rPr lang="en-US" altLang="zh-CN" b="1">
                <a:latin typeface="Calibri" panose="020F0502020204030204" pitchFamily="34" charset="0"/>
                <a:ea typeface="Microsoft YaHei" panose="020B0503020204020204" pitchFamily="34" charset="-122"/>
              </a:rPr>
              <a:t>Application ID URI</a:t>
            </a:r>
            <a:endParaRPr lang="zh-CN" altLang="en-US" b="1">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Set </a:t>
            </a:r>
            <a:r>
              <a:rPr lang="en-US" altLang="zh-CN" b="1">
                <a:latin typeface="Calibri" panose="020F0502020204030204" pitchFamily="34" charset="0"/>
                <a:ea typeface="Microsoft YaHei" panose="020B0503020204020204" pitchFamily="34" charset="-122"/>
              </a:rPr>
              <a:t>Tenant ID </a:t>
            </a:r>
            <a:r>
              <a:rPr lang="en-US" altLang="zh-CN">
                <a:latin typeface="Calibri" panose="020F0502020204030204" pitchFamily="34" charset="0"/>
                <a:ea typeface="Microsoft YaHei" panose="020B0503020204020204" pitchFamily="34" charset="-122"/>
              </a:rPr>
              <a:t>to </a:t>
            </a:r>
            <a:r>
              <a:rPr lang="en-US" altLang="zh-CN" b="1">
                <a:latin typeface="Calibri" panose="020F0502020204030204" pitchFamily="34" charset="0"/>
                <a:ea typeface="Microsoft YaHei" panose="020B0503020204020204" pitchFamily="34" charset="-122"/>
              </a:rPr>
              <a:t>common</a:t>
            </a:r>
            <a:endParaRPr lang="zh-CN" altLang="en-US" b="1">
              <a:latin typeface="Calibri" panose="020F0502020204030204" pitchFamily="34" charset="0"/>
              <a:ea typeface="Microsoft YaHei" panose="020B0503020204020204" pitchFamily="34" charset="-122"/>
            </a:endParaRPr>
          </a:p>
          <a:p>
            <a:pPr marL="342900" indent="-342900">
              <a:buFont typeface="Arial" panose="020B0604020202020204" pitchFamily="34" charset="0"/>
              <a:buChar char="•"/>
            </a:pPr>
            <a:r>
              <a:rPr lang="en-US" altLang="zh-CN">
                <a:latin typeface="Calibri" panose="020F0502020204030204" pitchFamily="34" charset="0"/>
                <a:ea typeface="Microsoft YaHei" panose="020B0503020204020204" pitchFamily="34" charset="-122"/>
              </a:rPr>
              <a:t>Set </a:t>
            </a:r>
            <a:r>
              <a:rPr lang="en-US" altLang="zh-CN" b="1">
                <a:latin typeface="Calibri" panose="020F0502020204030204" pitchFamily="34" charset="0"/>
                <a:ea typeface="Microsoft YaHei" panose="020B0503020204020204" pitchFamily="34" charset="-122"/>
              </a:rPr>
              <a:t>Scopes </a:t>
            </a:r>
            <a:r>
              <a:rPr lang="en-US" altLang="zh-CN">
                <a:latin typeface="Calibri" panose="020F0502020204030204" pitchFamily="34" charset="0"/>
                <a:ea typeface="Microsoft YaHei" panose="020B0503020204020204" pitchFamily="34" charset="-122"/>
              </a:rPr>
              <a:t>to a space-delimited list of permissions the bot needs</a:t>
            </a:r>
            <a:endParaRPr lang="zh-CN" altLang="en-US">
              <a:latin typeface="Calibri" panose="020F0502020204030204" pitchFamily="34"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zh-CN" altLang="en-US"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1891179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To implement SSO in your bot, </a:t>
            </a:r>
            <a:r>
              <a:rPr lang="en-US" altLang="zh-CN" dirty="0">
                <a:latin typeface="Calibri" panose="020F0502020204030204" pitchFamily="34" charset="0"/>
                <a:ea typeface="Microsoft YaHei" panose="020B0503020204020204" pitchFamily="34" charset="-122"/>
              </a:rPr>
              <a:t>you </a:t>
            </a:r>
            <a:r>
              <a:rPr lang="en-US" altLang="zh-CN">
                <a:latin typeface="Calibri" panose="020F0502020204030204" pitchFamily="34" charset="0"/>
                <a:ea typeface="Microsoft YaHei" panose="020B0503020204020204" pitchFamily="34" charset="-122"/>
              </a:rPr>
              <a:t>must first associate </a:t>
            </a:r>
            <a:r>
              <a:rPr lang="en-US" altLang="zh-CN" dirty="0">
                <a:latin typeface="Calibri" panose="020F0502020204030204" pitchFamily="34" charset="0"/>
                <a:ea typeface="Microsoft YaHei" panose="020B0503020204020204" pitchFamily="34" charset="-122"/>
              </a:rPr>
              <a:t>the Azure AD app with the Microsoft Teams app. This is done in the app's </a:t>
            </a:r>
            <a:r>
              <a:rPr lang="en-US" altLang="zh-CN" b="1" dirty="0" err="1">
                <a:latin typeface="Calibri" panose="020F0502020204030204" pitchFamily="34" charset="0"/>
                <a:ea typeface="Microsoft YaHei" panose="020B0503020204020204" pitchFamily="34" charset="-122"/>
              </a:rPr>
              <a:t>manifest.json</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file in the </a:t>
            </a:r>
            <a:r>
              <a:rPr lang="en-US" altLang="zh-CN" dirty="0" err="1">
                <a:latin typeface="Calibri" panose="020F0502020204030204" pitchFamily="34" charset="0"/>
                <a:ea typeface="Microsoft YaHei" panose="020B0503020204020204" pitchFamily="34" charset="-122"/>
              </a:rPr>
              <a:t>webApplicationInfo</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object:</a:t>
            </a:r>
          </a:p>
          <a:p>
            <a:endParaRPr lang="zh-CN" altLang="en-US" dirty="0">
              <a:latin typeface="Calibri" panose="020F0502020204030204" pitchFamily="34" charset="0"/>
              <a:ea typeface="Microsoft YaHei" panose="020B0503020204020204" pitchFamily="34" charset="-122"/>
            </a:endParaRPr>
          </a:p>
          <a:p>
            <a:r>
              <a:rPr lang="en-US" altLang="zh-CN" dirty="0">
                <a:latin typeface="Calibri" panose="020F0502020204030204" pitchFamily="34" charset="0"/>
                <a:ea typeface="Microsoft YaHei" panose="020B0503020204020204" pitchFamily="34" charset="-122"/>
              </a:rPr>
              <a:t>"</a:t>
            </a:r>
            <a:r>
              <a:rPr lang="en-US" altLang="zh-CN" dirty="0" err="1">
                <a:latin typeface="Calibri" panose="020F0502020204030204" pitchFamily="34" charset="0"/>
                <a:ea typeface="Microsoft YaHei" panose="020B0503020204020204" pitchFamily="34" charset="-122"/>
              </a:rPr>
              <a:t>webApplicationInfo</a:t>
            </a:r>
            <a:r>
              <a:rPr lang="en-US" altLang="zh-CN" dirty="0">
                <a:latin typeface="Calibri" panose="020F0502020204030204" pitchFamily="34" charset="0"/>
                <a:ea typeface="Microsoft YaHei" panose="020B0503020204020204" pitchFamily="34" charset="-122"/>
              </a:rPr>
              <a:t>": { "id": "023adcaa-4fef-4a4d-a94a-0cde3a0c5b31", "resource": "</a:t>
            </a:r>
            <a:r>
              <a:rPr lang="en-US" altLang="zh-CN" dirty="0" err="1">
                <a:latin typeface="Calibri" panose="020F0502020204030204" pitchFamily="34" charset="0"/>
                <a:ea typeface="Microsoft YaHei" panose="020B0503020204020204" pitchFamily="34" charset="-122"/>
              </a:rPr>
              <a:t>api</a:t>
            </a:r>
            <a:r>
              <a:rPr lang="en-US" altLang="zh-CN" dirty="0">
                <a:latin typeface="Calibri" panose="020F0502020204030204" pitchFamily="34" charset="0"/>
                <a:ea typeface="Microsoft YaHei" panose="020B0503020204020204" pitchFamily="34" charset="-122"/>
              </a:rPr>
              <a:t>://botid-023adcaa-4fef-4a4d-a94a-0cde3a0c5b31" } </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There are two parts of this section that must be updated for your application: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ID</a:t>
            </a:r>
            <a:r>
              <a:rPr lang="en-US" altLang="zh-CN" dirty="0">
                <a:latin typeface="Calibri" panose="020F0502020204030204" pitchFamily="34" charset="0"/>
                <a:ea typeface="Microsoft YaHei" panose="020B0503020204020204" pitchFamily="34" charset="-122"/>
              </a:rPr>
              <a:t>: This is the client ID of the registered Azure AD application</a:t>
            </a:r>
          </a:p>
          <a:p>
            <a:endParaRPr lang="zh-CN" altLang="en-US" dirty="0">
              <a:latin typeface="Calibri" panose="020F0502020204030204" pitchFamily="34" charset="0"/>
              <a:ea typeface="Microsoft YaHei" panose="020B0503020204020204" pitchFamily="34" charset="-122"/>
            </a:endParaRPr>
          </a:p>
          <a:p>
            <a:r>
              <a:rPr lang="en-US" altLang="zh-CN" b="1" dirty="0">
                <a:latin typeface="Calibri" panose="020F0502020204030204" pitchFamily="34" charset="0"/>
                <a:ea typeface="Microsoft YaHei" panose="020B0503020204020204" pitchFamily="34" charset="-122"/>
              </a:rPr>
              <a:t>Resource</a:t>
            </a:r>
            <a:r>
              <a:rPr lang="en-US" altLang="zh-CN" dirty="0">
                <a:latin typeface="Calibri" panose="020F0502020204030204" pitchFamily="34" charset="0"/>
                <a:ea typeface="Microsoft YaHei" panose="020B0503020204020204" pitchFamily="34" charset="-122"/>
              </a:rPr>
              <a:t>: This is the URL of the app, which is the same thing as the URI that was used when registering the app in Azure AD.</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29993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5000" lnSpcReduction="20000"/>
          </a:bodyPr>
          <a:lstStyle/>
          <a:p>
            <a:pPr>
              <a:spcBef>
                <a:spcPct val="43750"/>
              </a:spcBef>
              <a:spcAft>
                <a:spcPct val="43750"/>
              </a:spcAft>
            </a:pPr>
            <a:r>
              <a:rPr lang="en-US" altLang="zh-CN" dirty="0">
                <a:latin typeface="Calibri" panose="020F0502020204030204" pitchFamily="34" charset="0"/>
                <a:ea typeface="Microsoft YaHei" panose="020B0503020204020204" pitchFamily="34" charset="-122"/>
              </a:rPr>
              <a:t>The request to get access token involves submitting an HTTP POST message request using the existing message schema. Its included in the attachments of an </a:t>
            </a:r>
            <a:r>
              <a:rPr lang="en-US" altLang="zh-CN" i="1" dirty="0" err="1">
                <a:latin typeface="Calibri" panose="020F0502020204030204" pitchFamily="34" charset="0"/>
                <a:ea typeface="Microsoft YaHei" panose="020B0503020204020204" pitchFamily="34" charset="-122"/>
              </a:rPr>
              <a:t>OAuthCard</a:t>
            </a:r>
            <a:r>
              <a:rPr lang="en-US" altLang="zh-CN" dirty="0">
                <a:latin typeface="Calibri" panose="020F0502020204030204" pitchFamily="34" charset="0"/>
                <a:ea typeface="Microsoft YaHei" panose="020B0503020204020204" pitchFamily="34" charset="-122"/>
              </a:rPr>
              <a:t>. The schema for the </a:t>
            </a:r>
            <a:r>
              <a:rPr lang="en-US" altLang="zh-CN" dirty="0" err="1">
                <a:latin typeface="Calibri" panose="020F0502020204030204" pitchFamily="34" charset="0"/>
                <a:ea typeface="Microsoft YaHei" panose="020B0503020204020204" pitchFamily="34" charset="-122"/>
                <a:hlinkClick r:id="rId3"/>
              </a:rPr>
              <a:t>OAuthCard</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class is defined in Microsoft Bot Schema 4.0 and its similar to a sign-in card.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Microsoft Teams treats the request as a silent token acquisition if the </a:t>
            </a:r>
            <a:r>
              <a:rPr lang="en-US" altLang="zh-CN" dirty="0" err="1">
                <a:latin typeface="Calibri" panose="020F0502020204030204" pitchFamily="34" charset="0"/>
                <a:ea typeface="Microsoft YaHei" panose="020B0503020204020204" pitchFamily="34" charset="-122"/>
              </a:rPr>
              <a:t>TokenExchangeResource</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property is populated on the card. For Microsoft Teams channels, only the ID property, which uniquely identifies a token request, is honored.</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When the user sends a message to the bot for the first time, they must first consent to the application. Microsoft Teams displays this consent experience above the message box:</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When the user selects </a:t>
            </a:r>
            <a:r>
              <a:rPr lang="en-US" altLang="zh-CN" b="1" dirty="0">
                <a:latin typeface="Calibri" panose="020F0502020204030204" pitchFamily="34" charset="0"/>
                <a:ea typeface="Microsoft YaHei" panose="020B0503020204020204" pitchFamily="34" charset="-122"/>
              </a:rPr>
              <a:t>Continue</a:t>
            </a:r>
            <a:r>
              <a:rPr lang="en-US" altLang="zh-CN" dirty="0">
                <a:latin typeface="Calibri" panose="020F0502020204030204" pitchFamily="34" charset="0"/>
                <a:ea typeface="Microsoft YaHei" panose="020B0503020204020204" pitchFamily="34" charset="-122"/>
              </a:rPr>
              <a:t>, the following events occur:</a:t>
            </a:r>
          </a:p>
          <a:p>
            <a:pPr marL="171450" indent="-171450">
              <a:spcBef>
                <a:spcPct val="43750"/>
              </a:spcBef>
              <a:spcAft>
                <a:spcPct val="43750"/>
              </a:spcAft>
              <a:buFont typeface="Arial" panose="020B0604020202020204" pitchFamily="34" charset="0"/>
              <a:buChar char="•"/>
            </a:pPr>
            <a:r>
              <a:rPr lang="en-US" altLang="zh-CN" dirty="0">
                <a:latin typeface="Calibri" panose="020F0502020204030204" pitchFamily="34" charset="0"/>
                <a:ea typeface="Microsoft YaHei" panose="020B0503020204020204" pitchFamily="34" charset="-122"/>
              </a:rPr>
              <a:t>If the bot defines a sign-in button, the sign-in flow for bots is triggered similar to the sign-in flow from an OAuth card button in a message stream. The developer must decide which permissions require user's consent.</a:t>
            </a:r>
          </a:p>
          <a:p>
            <a:pPr>
              <a:spcBef>
                <a:spcPct val="43750"/>
              </a:spcBef>
              <a:spcAft>
                <a:spcPct val="43750"/>
              </a:spcAft>
            </a:pPr>
            <a:r>
              <a:rPr lang="en-US" altLang="zh-CN" b="1" dirty="0">
                <a:highlight>
                  <a:srgbClr val="FFFF00"/>
                </a:highlight>
                <a:latin typeface="Calibri" panose="020F0502020204030204" pitchFamily="34" charset="0"/>
                <a:ea typeface="Microsoft YaHei" panose="020B0503020204020204" pitchFamily="34" charset="-122"/>
              </a:rPr>
              <a:t>This approach is recommended if you require a token with permissions beyond </a:t>
            </a:r>
            <a:r>
              <a:rPr lang="en-US" altLang="zh-CN" b="1" dirty="0" err="1">
                <a:highlight>
                  <a:srgbClr val="FFFF00"/>
                </a:highlight>
                <a:latin typeface="Calibri" panose="020F0502020204030204" pitchFamily="34" charset="0"/>
                <a:ea typeface="Microsoft YaHei" panose="020B0503020204020204" pitchFamily="34" charset="-122"/>
              </a:rPr>
              <a:t>openid</a:t>
            </a:r>
            <a:r>
              <a:rPr lang="zh-CN" altLang="en-US" b="1" dirty="0">
                <a:highlight>
                  <a:srgbClr val="FFFF00"/>
                </a:highlight>
                <a:latin typeface="Calibri" panose="020F0502020204030204" pitchFamily="34" charset="0"/>
                <a:ea typeface="Microsoft YaHei" panose="020B0503020204020204" pitchFamily="34" charset="-122"/>
              </a:rPr>
              <a:t> </a:t>
            </a:r>
            <a:r>
              <a:rPr lang="en-US" altLang="zh-CN" b="1" dirty="0">
                <a:highlight>
                  <a:srgbClr val="FFFF00"/>
                </a:highlight>
                <a:latin typeface="Calibri" panose="020F0502020204030204" pitchFamily="34" charset="0"/>
                <a:ea typeface="Microsoft YaHei" panose="020B0503020204020204" pitchFamily="34" charset="-122"/>
              </a:rPr>
              <a:t>such as in the case when you want to exchange the token for Microsoft Graph resources.</a:t>
            </a:r>
          </a:p>
          <a:p>
            <a:pPr marL="171450" indent="-171450">
              <a:spcBef>
                <a:spcPct val="43750"/>
              </a:spcBef>
              <a:spcAft>
                <a:spcPct val="43750"/>
              </a:spcAft>
              <a:buFont typeface="Arial" panose="020B0604020202020204" pitchFamily="34" charset="0"/>
              <a:buChar char="•"/>
            </a:pPr>
            <a:r>
              <a:rPr lang="en-US" altLang="zh-CN" dirty="0">
                <a:latin typeface="Calibri" panose="020F0502020204030204" pitchFamily="34" charset="0"/>
                <a:ea typeface="Microsoft YaHei" panose="020B0503020204020204" pitchFamily="34" charset="-122"/>
              </a:rPr>
              <a:t>If the bot isn't providing a sign-in button on the OAuth card, user consent is required for a minimal set of permissions. </a:t>
            </a:r>
            <a:r>
              <a:rPr lang="en-US" altLang="zh-CN" b="1" dirty="0">
                <a:latin typeface="Calibri" panose="020F0502020204030204" pitchFamily="34" charset="0"/>
                <a:ea typeface="Microsoft YaHei" panose="020B0503020204020204" pitchFamily="34" charset="-122"/>
              </a:rPr>
              <a:t>This token is useful for basic authentication to identify the user. For example, to get the user's email address, identity provider's object ID, the user's tenant ID, or the user's display name.</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dirty="0">
                <a:latin typeface="Calibri" panose="020F0502020204030204" pitchFamily="34" charset="0"/>
                <a:ea typeface="Microsoft YaHei" panose="020B0503020204020204" pitchFamily="34" charset="-122"/>
              </a:rPr>
              <a:t>When building a bot that that requires an authenticated user, consider using dialogs. </a:t>
            </a:r>
            <a:r>
              <a:rPr lang="en-US" altLang="zh-CN" b="1" dirty="0">
                <a:latin typeface="Calibri" panose="020F0502020204030204" pitchFamily="34" charset="0"/>
                <a:ea typeface="Microsoft YaHei" panose="020B0503020204020204" pitchFamily="34" charset="-122"/>
              </a:rPr>
              <a:t>Dialogs provide a state-based model to manage a long-running conversation with the user. The nature of the sequential conversation that depends on authentication makes dialogs well suited for this scenario.</a:t>
            </a:r>
          </a:p>
          <a:p>
            <a:endParaRPr lang="zh-CN" altLang="en-US" dirty="0">
              <a:latin typeface="Calibri" panose="020F0502020204030204" pitchFamily="34" charset="0"/>
              <a:ea typeface="Microsoft YaHei" panose="020B0503020204020204" pitchFamily="34" charset="-122"/>
            </a:endParaRPr>
          </a:p>
          <a:p>
            <a:pPr>
              <a:spcBef>
                <a:spcPct val="43750"/>
              </a:spcBef>
              <a:spcAft>
                <a:spcPct val="43750"/>
              </a:spcAft>
            </a:pPr>
            <a:r>
              <a:rPr lang="en-US" altLang="zh-CN" b="1" dirty="0">
                <a:latin typeface="Calibri" panose="020F0502020204030204" pitchFamily="34" charset="0"/>
                <a:ea typeface="Microsoft YaHei" panose="020B0503020204020204" pitchFamily="34" charset="-122"/>
              </a:rPr>
              <a:t>Dialogs simplify the sequential steps of signing in, interacting with the user and secured resources requiring user and bot authorization, and ultimately signing out. </a:t>
            </a:r>
            <a:r>
              <a:rPr lang="en-US" altLang="zh-CN" dirty="0">
                <a:latin typeface="Calibri" panose="020F0502020204030204" pitchFamily="34" charset="0"/>
                <a:ea typeface="Microsoft YaHei" panose="020B0503020204020204" pitchFamily="34" charset="-122"/>
              </a:rPr>
              <a:t>Learn more from the </a:t>
            </a:r>
            <a:r>
              <a:rPr lang="en-US" altLang="zh-CN" dirty="0">
                <a:latin typeface="Calibri" panose="020F0502020204030204" pitchFamily="34" charset="0"/>
                <a:ea typeface="Microsoft YaHei" panose="020B0503020204020204" pitchFamily="34" charset="-122"/>
                <a:hlinkClick r:id="rId4"/>
              </a:rPr>
              <a:t>Bot Framework documentation: Dialogs</a:t>
            </a:r>
            <a:r>
              <a:rPr lang="zh-CN" altLang="en-US" dirty="0">
                <a:latin typeface="Calibri" panose="020F0502020204030204" pitchFamily="34" charset="0"/>
                <a:ea typeface="Microsoft YaHei" panose="020B0503020204020204" pitchFamily="34" charset="-122"/>
              </a:rPr>
              <a:t> </a:t>
            </a:r>
            <a:r>
              <a:rPr lang="en-US" altLang="zh-CN" dirty="0">
                <a:latin typeface="Calibri" panose="020F0502020204030204" pitchFamily="34" charset="0"/>
                <a:ea typeface="Microsoft YaHei" panose="020B0503020204020204" pitchFamily="34" charset="-122"/>
              </a:rPr>
              <a:t>and </a:t>
            </a:r>
            <a:r>
              <a:rPr lang="en-US" altLang="zh-CN" dirty="0">
                <a:latin typeface="Calibri" panose="020F0502020204030204" pitchFamily="34" charset="0"/>
                <a:ea typeface="Microsoft YaHei" panose="020B0503020204020204" pitchFamily="34" charset="-122"/>
                <a:hlinkClick r:id="rId5"/>
              </a:rPr>
              <a:t>Bot Framework SDK: Dialogs library</a:t>
            </a:r>
            <a:r>
              <a:rPr lang="en-US" altLang="zh-CN" dirty="0">
                <a:latin typeface="Calibri" panose="020F0502020204030204" pitchFamily="34" charset="0"/>
                <a:ea typeface="Microsoft YaHei" panose="020B0503020204020204" pitchFamily="34" charset="-122"/>
              </a:rPr>
              <a:t>.</a:t>
            </a: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3664906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The following example demonstrates using a waterfall dialog</a:t>
            </a: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this.addDialog(new WaterfallDialog(MAIN_WATERFALL_DIALOG, [ this.promptStep.bind(this), this.displayMicrosoftGraphDataStep.bind(this) ]));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first step in the waterfall dialog prompts the user and bot to authenticate: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public async promptStep(stepContext: WaterfallStepContext): Promise&lt;DialogTurnResult&gt; { try { return await stepContext.beginDialog(OAUTH_PROMPT_ID); } catch (err) { console.error(err); } return await stepContext.endDialog(); }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Next, the login step will attempt to obtain an access token using the bot's authentication support. If successful, it uses the access token obtained in the OAuth process to submit a request to Microsoft Graph to display information returned from Microsoft Graph:</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r>
              <a:rPr lang="en-US" altLang="zh-CN">
                <a:latin typeface="Calibri" panose="020F0502020204030204" pitchFamily="34" charset="0"/>
                <a:ea typeface="Microsoft YaHei" panose="020B0503020204020204" pitchFamily="34" charset="-122"/>
              </a:rPr>
              <a:t>public async displayMicrosoftGraphDataStep(stepContext: WaterfallStepContext): Promise&lt;DialogTurnResult&gt; { // get token from prev step (or directly from the prompt itself) const tokenResponse = stepContext.result; if (!tokenResponse?.token) { await stepContext.context.sendActivity("Login not successful, please try again."); } else { const msGraphClient = new MsGraphHelper(tokenResponse?.token); const user = await msGraphClient.getCurrentUser(); await stepContext.context.sendActivity(`Thank you for signing in ${user.displayName as string} (${user.userPrincipalName as string})!`); await stepContext.context.sendActivity(`I can retrieve your details from Microsoft Graph using my support for SSO! For example...`); const email = await msGraphClient.getMostRecentEmail(); await stepContext.context.sendActivity(`Your most recent email about "${email.subject as string}" was received at ${new Date(email.receivedDateTime as string).toLocaleString()}.`); } return await stepContext.endDialog(); } </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When you run the bot, the first time the user interacts with the bot, they'll be prompted to consent to a sign-in experience:</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Once they consent by selecting the </a:t>
            </a:r>
            <a:r>
              <a:rPr lang="en-US" altLang="zh-CN" b="1">
                <a:latin typeface="Calibri" panose="020F0502020204030204" pitchFamily="34" charset="0"/>
                <a:ea typeface="Microsoft YaHei" panose="020B0503020204020204" pitchFamily="34" charset="-122"/>
              </a:rPr>
              <a:t>Continue</a:t>
            </a:r>
            <a:r>
              <a:rPr lang="zh-CN" altLang="en-US">
                <a:latin typeface="Calibri" panose="020F0502020204030204" pitchFamily="34" charset="0"/>
                <a:ea typeface="Microsoft YaHei" panose="020B0503020204020204" pitchFamily="34" charset="-122"/>
              </a:rPr>
              <a:t> </a:t>
            </a:r>
            <a:r>
              <a:rPr lang="en-US" altLang="zh-CN">
                <a:latin typeface="Calibri" panose="020F0502020204030204" pitchFamily="34" charset="0"/>
                <a:ea typeface="Microsoft YaHei" panose="020B0503020204020204" pitchFamily="34" charset="-122"/>
              </a:rPr>
              <a:t>button, the bot will display information about the currently signed in user.</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This information was retrieved using the SSO support in Microsoft Teams to obtain an ID token for the currently signed in user, exchanging this ID token for an access token, and using that to submit requests to Microsoft Graph:</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Finally, when the user submits the message </a:t>
            </a:r>
            <a:r>
              <a:rPr lang="en-US" altLang="zh-CN" b="1">
                <a:latin typeface="Calibri" panose="020F0502020204030204" pitchFamily="34" charset="0"/>
                <a:ea typeface="Microsoft YaHei" panose="020B0503020204020204" pitchFamily="34" charset="-122"/>
              </a:rPr>
              <a:t>logout</a:t>
            </a:r>
            <a:r>
              <a:rPr lang="en-US" altLang="zh-CN">
                <a:latin typeface="Calibri" panose="020F0502020204030204" pitchFamily="34" charset="0"/>
                <a:ea typeface="Microsoft YaHei" panose="020B0503020204020204" pitchFamily="34" charset="-122"/>
              </a:rPr>
              <a:t>, it will complete the sign-out process:</a:t>
            </a:r>
            <a:endParaRPr lang="zh-CN" altLang="en-US">
              <a:latin typeface="Calibri" panose="020F0502020204030204" pitchFamily="34" charset="0"/>
              <a:ea typeface="Microsoft YaHei" panose="020B0503020204020204" pitchFamily="34" charset="-122"/>
            </a:endParaRPr>
          </a:p>
          <a:p>
            <a:endParaRPr lang="zh-CN" altLang="en-US" b="0" i="0" dirty="0">
              <a:solidFill>
                <a:srgbClr val="171717"/>
              </a:solidFill>
              <a:effectLst/>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426664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6536040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20E0786F-3FCD-4C1E-B9A2-5EAF631A3D04}" type="slidenum">
              <a:rPr lang="en-US" smtClean="0">
                <a:latin typeface="Calibri" panose="020F0502020204030204" pitchFamily="34" charset="0"/>
                <a:ea typeface="Microsoft YaHei" panose="020B0503020204020204" pitchFamily="34" charset="-122"/>
              </a:rPr>
              <a:t>57</a:t>
            </a:fld>
            <a:endParaRPr lang="en-US">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88673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r>
              <a:rPr lang="en-US" altLang="zh-CN">
                <a:latin typeface="Calibri" panose="020F0502020204030204" pitchFamily="34" charset="0"/>
                <a:ea typeface="Microsoft YaHei" panose="020B0503020204020204" pitchFamily="34" charset="-122"/>
              </a:rPr>
              <a:t>An outgoing webhook allows your users to send messages from a channel to your web service. Once configured, your users can @mention your outgoing webhook to have Microsoft Teams send the message to your service. </a:t>
            </a:r>
          </a:p>
          <a:p>
            <a:pPr>
              <a:spcBef>
                <a:spcPct val="43750"/>
              </a:spcBef>
              <a:spcAft>
                <a:spcPct val="43750"/>
              </a:spcAft>
            </a:pPr>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Your service has five seconds to respond to the message and optionally include a text-based message or a card.</a:t>
            </a:r>
            <a:endParaRPr lang="zh-CN" altLang="en-US">
              <a:latin typeface="Calibri" panose="020F0502020204030204" pitchFamily="34" charset="0"/>
              <a:ea typeface="Microsoft YaHei" panose="020B0503020204020204" pitchFamily="34" charset="-122"/>
            </a:endParaRPr>
          </a:p>
          <a:p>
            <a:endParaRPr lang="zh-CN" altLang="en-US">
              <a:latin typeface="Calibri" panose="020F0502020204030204" pitchFamily="34" charset="0"/>
              <a:ea typeface="Microsoft YaHei" panose="020B0503020204020204" pitchFamily="34" charset="-122"/>
            </a:endParaRPr>
          </a:p>
          <a:p>
            <a:pPr>
              <a:spcBef>
                <a:spcPct val="43750"/>
              </a:spcBef>
              <a:spcAft>
                <a:spcPct val="43750"/>
              </a:spcAft>
            </a:pPr>
            <a:r>
              <a:rPr lang="en-US" altLang="zh-CN">
                <a:latin typeface="Calibri" panose="020F0502020204030204" pitchFamily="34" charset="0"/>
                <a:ea typeface="Microsoft YaHei" panose="020B0503020204020204" pitchFamily="34" charset="-122"/>
              </a:rPr>
              <a:t>Outgoing webhooks are manually configured on a per-team basis; they aren't included in custom Microsoft Teams apps.</a:t>
            </a:r>
            <a:endParaRPr lang="zh-CN" altLang="en-US">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32855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sz="1600" b="0" i="0">
                <a:solidFill>
                  <a:srgbClr val="171717"/>
                </a:solidFill>
                <a:effectLst/>
                <a:latin typeface="Segoe UI" panose="020B0502040204020203" pitchFamily="34" charset="0"/>
                <a:ea typeface="Microsoft YaHei" panose="020B0503020204020204" pitchFamily="34" charset="-122"/>
              </a:rPr>
              <a:t>Users interact with outgoing webhooks in a similar way as they do with bots. Like a bot, users send a message to an outgoing webhook by @mentioning it. Also like bots, outgoing webhooks can respond to messages sent from Microsoft Teams channels with rich messages that can include cards and images.</a:t>
            </a:r>
          </a:p>
          <a:p>
            <a:pPr algn="l"/>
            <a:r>
              <a:rPr lang="en-US" altLang="zh-CN" sz="1600" b="0" i="0">
                <a:solidFill>
                  <a:srgbClr val="171717"/>
                </a:solidFill>
                <a:effectLst/>
                <a:latin typeface="Segoe UI" panose="020B0502040204020203" pitchFamily="34" charset="0"/>
                <a:ea typeface="Microsoft YaHei" panose="020B0503020204020204" pitchFamily="34" charset="-122"/>
              </a:rPr>
              <a:t>However, unlike bots, outgoing webhooks are simpler to set up as they don't require registering and configuring the bot via the Microsoft Bot Framework.</a:t>
            </a:r>
            <a:endParaRPr lang="zh-CN" altLang="en-US" sz="1600" b="0" i="0">
              <a:solidFill>
                <a:srgbClr val="171717"/>
              </a:solidFill>
              <a:effectLst/>
              <a:latin typeface="Segoe UI" panose="020B0502040204020203" pitchFamily="34" charset="0"/>
              <a:ea typeface="Microsoft YaHei" panose="020B0503020204020204" pitchFamily="34" charset="-122"/>
            </a:endParaRPr>
          </a:p>
          <a:p>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Key features:</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algn="l">
              <a:buFont typeface="Arial" panose="020B0604020202020204" pitchFamily="34" charset="0"/>
              <a:buChar char="•"/>
            </a:pPr>
            <a:r>
              <a:rPr lang="en-US" altLang="zh-CN" sz="1600" b="1" i="0">
                <a:solidFill>
                  <a:srgbClr val="171717"/>
                </a:solidFill>
                <a:effectLst/>
                <a:latin typeface="Segoe UI" panose="020B0502040204020203" pitchFamily="34" charset="0"/>
                <a:ea typeface="Microsoft YaHei" panose="020B0503020204020204" pitchFamily="34" charset="-122"/>
              </a:rPr>
              <a:t>Scoped Configuration</a:t>
            </a:r>
            <a:r>
              <a:rPr lang="en-US" altLang="zh-CN" sz="1600" b="0" i="0">
                <a:solidFill>
                  <a:srgbClr val="171717"/>
                </a:solidFill>
                <a:effectLst/>
                <a:latin typeface="Segoe UI" panose="020B0502040204020203" pitchFamily="34" charset="0"/>
                <a:ea typeface="Microsoft YaHei" panose="020B0503020204020204" pitchFamily="34" charset="-122"/>
              </a:rPr>
              <a:t>: Webhooks are scoped at the team level. You’ll need to go through the setup process for each team you want to add your outgoing webhook to.</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1" i="0">
                <a:solidFill>
                  <a:srgbClr val="171717"/>
                </a:solidFill>
                <a:effectLst/>
                <a:latin typeface="Segoe UI" panose="020B0502040204020203" pitchFamily="34" charset="0"/>
                <a:ea typeface="Microsoft YaHei" panose="020B0503020204020204" pitchFamily="34" charset="-122"/>
              </a:rPr>
              <a:t>Reactive Messaging</a:t>
            </a:r>
            <a:r>
              <a:rPr lang="en-US" altLang="zh-CN" sz="1600" b="0" i="0">
                <a:solidFill>
                  <a:srgbClr val="171717"/>
                </a:solidFill>
                <a:effectLst/>
                <a:latin typeface="Segoe UI" panose="020B0502040204020203" pitchFamily="34" charset="0"/>
                <a:ea typeface="Microsoft YaHei" panose="020B0503020204020204" pitchFamily="34" charset="-122"/>
              </a:rPr>
              <a:t>: Users must use @mention for the webhook to receive messages.</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1" i="0">
                <a:solidFill>
                  <a:srgbClr val="171717"/>
                </a:solidFill>
                <a:effectLst/>
                <a:latin typeface="Segoe UI" panose="020B0502040204020203" pitchFamily="34" charset="0"/>
                <a:ea typeface="Microsoft YaHei" panose="020B0503020204020204" pitchFamily="34" charset="-122"/>
              </a:rPr>
              <a:t>Standard HTTP message exchange</a:t>
            </a:r>
            <a:r>
              <a:rPr lang="en-US" altLang="zh-CN" sz="1600" b="0" i="0">
                <a:solidFill>
                  <a:srgbClr val="171717"/>
                </a:solidFill>
                <a:effectLst/>
                <a:latin typeface="Segoe UI" panose="020B0502040204020203" pitchFamily="34" charset="0"/>
                <a:ea typeface="Microsoft YaHei" panose="020B0503020204020204" pitchFamily="34" charset="-122"/>
              </a:rPr>
              <a:t>: Responses will appear in the same chain as the original request message and can include any Bot Framework message content (rich text, images, cards, and emojis).</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buFont typeface="Arial" panose="020B0604020202020204" pitchFamily="34" charset="0"/>
              <a:buChar char="•"/>
            </a:pPr>
            <a:r>
              <a:rPr lang="en-US" altLang="zh-CN" sz="1600" b="1" i="0">
                <a:solidFill>
                  <a:srgbClr val="171717"/>
                </a:solidFill>
                <a:effectLst/>
                <a:latin typeface="Segoe UI" panose="020B0502040204020203" pitchFamily="34" charset="0"/>
                <a:ea typeface="Microsoft YaHei" panose="020B0503020204020204" pitchFamily="34" charset="-122"/>
              </a:rPr>
              <a:t>Microsoft Teams API method support</a:t>
            </a:r>
            <a:r>
              <a:rPr lang="en-US" altLang="zh-CN" sz="1600" b="0" i="0">
                <a:solidFill>
                  <a:srgbClr val="171717"/>
                </a:solidFill>
                <a:effectLst/>
                <a:latin typeface="Segoe UI" panose="020B0502040204020203" pitchFamily="34" charset="0"/>
                <a:ea typeface="Microsoft YaHei" panose="020B0503020204020204" pitchFamily="34" charset="-122"/>
              </a:rPr>
              <a:t>: Outgoing webhooks send an HTTP POST to a web service and process the web service's response. They can't access any other APIs like retrieve the roster or list of channels in a team.</a:t>
            </a:r>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endParaRPr lang="zh-CN" altLang="en-US" sz="1600" b="0" i="0">
              <a:solidFill>
                <a:srgbClr val="171717"/>
              </a:solidFill>
              <a:effectLst/>
              <a:latin typeface="Segoe UI" panose="020B0502040204020203" pitchFamily="34" charset="0"/>
              <a:ea typeface="Microsoft YaHei" panose="020B0503020204020204" pitchFamily="34" charset="-122"/>
            </a:endParaRPr>
          </a:p>
          <a:p>
            <a:pPr algn="l"/>
            <a:r>
              <a:rPr lang="en-US" altLang="zh-CN" sz="1600" b="0" i="0">
                <a:solidFill>
                  <a:srgbClr val="171717"/>
                </a:solidFill>
                <a:effectLst/>
                <a:latin typeface="Segoe UI" panose="020B0502040204020203" pitchFamily="34" charset="0"/>
                <a:ea typeface="Microsoft YaHei" panose="020B0503020204020204" pitchFamily="34" charset="-122"/>
              </a:rPr>
              <a:t>Outgoing webhooks are scoped to the entire team and are visible to all members of the team. Like a bot, users are required to @mention the name of the outgoing webhook to invoke it in a channel.</a:t>
            </a:r>
            <a:endParaRPr lang="zh-CN" altLang="en-US" sz="882" b="0" kern="1200">
              <a:solidFill>
                <a:schemeClr val="tx1"/>
              </a:solidFill>
              <a:effectLst/>
              <a:latin typeface="Segoe UI" panose="020B0502040204020203" pitchFamily="34" charset="0"/>
              <a:ea typeface="Microsoft YaHei" panose="020B0503020204020204" pitchFamily="34" charset="-122"/>
              <a:cs typeface="+mn-cs"/>
            </a:endParaRPr>
          </a:p>
          <a:p>
            <a:endParaRPr lang="zh-CN" altLang="en-US" sz="882" b="0" kern="120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Limitations:</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882" b="0" kern="1200">
                <a:solidFill>
                  <a:schemeClr val="tx1"/>
                </a:solidFill>
                <a:effectLst/>
                <a:latin typeface="Segoe UI Light" pitchFamily="34" charset="0"/>
                <a:ea typeface="Microsoft YaHei" panose="020B0503020204020204" pitchFamily="34" charset="-122"/>
                <a:cs typeface="+mn-cs"/>
              </a:rPr>
              <a:t>Outgoing webhooks do not have access to non-messaging APIs, such as team roster membership.</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882" b="0" kern="1200">
                <a:solidFill>
                  <a:schemeClr val="tx1"/>
                </a:solidFill>
                <a:effectLst/>
                <a:latin typeface="Segoe UI Light" pitchFamily="34" charset="0"/>
                <a:ea typeface="Microsoft YaHei" panose="020B0503020204020204" pitchFamily="34" charset="-122"/>
                <a:cs typeface="+mn-cs"/>
              </a:rPr>
              <a:t>Outgoing webhooks cannot post into channels proactively.</a:t>
            </a:r>
            <a:endParaRPr lang="zh-CN" altLang="en-US" sz="882" b="0" kern="120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882" b="0" kern="1200">
                <a:solidFill>
                  <a:schemeClr val="tx1"/>
                </a:solidFill>
                <a:effectLst/>
                <a:latin typeface="Segoe UI Light" pitchFamily="34" charset="0"/>
                <a:ea typeface="Microsoft YaHei" panose="020B0503020204020204" pitchFamily="34" charset="-122"/>
                <a:cs typeface="+mn-cs"/>
              </a:rPr>
              <a:t>Although outgoing webhooks can use cards, they cannot use button actions such as `imBack` or `invoke`.</a:t>
            </a:r>
            <a:br>
              <a:rPr lang="zh-CN" altLang="en-US" sz="882" b="0" kern="1200">
                <a:solidFill>
                  <a:schemeClr val="tx1"/>
                </a:solidFill>
                <a:effectLst/>
                <a:latin typeface="Segoe UI Light" pitchFamily="34" charset="0"/>
                <a:ea typeface="Microsoft YaHei" panose="020B0503020204020204" pitchFamily="34" charset="-122"/>
                <a:cs typeface="+mn-cs"/>
              </a:rPr>
            </a:b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dirty="0">
              <a:latin typeface="Calibri" panose="020F0502020204030204" pitchFamily="34"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27461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882" b="0" kern="1200">
                <a:solidFill>
                  <a:schemeClr val="tx1"/>
                </a:solidFill>
                <a:effectLst/>
                <a:latin typeface="Segoe UI Light" pitchFamily="34" charset="0"/>
                <a:ea typeface="Microsoft YaHei" panose="020B0503020204020204" pitchFamily="34" charset="-122"/>
                <a:cs typeface="+mn-cs"/>
              </a:rPr>
              <a:t>You configure outgoing webhooks on a per-team basis.</a:t>
            </a:r>
            <a:br>
              <a:rPr lang="en-US" altLang="zh-CN" sz="882" b="0" kern="1200">
                <a:solidFill>
                  <a:schemeClr val="tx1"/>
                </a:solidFill>
                <a:effectLst/>
                <a:latin typeface="Segoe UI Light" pitchFamily="34" charset="0"/>
                <a:ea typeface="Microsoft YaHei" panose="020B0503020204020204" pitchFamily="34" charset="-122"/>
                <a:cs typeface="+mn-cs"/>
              </a:rPr>
            </a:br>
            <a:r>
              <a:rPr lang="en-US" altLang="zh-CN" sz="882" b="1" kern="1200">
                <a:solidFill>
                  <a:schemeClr val="tx1"/>
                </a:solidFill>
                <a:effectLst/>
                <a:latin typeface="Segoe UI Light" pitchFamily="34" charset="0"/>
                <a:ea typeface="Microsoft YaHei" panose="020B0503020204020204" pitchFamily="34" charset="-122"/>
                <a:cs typeface="+mn-cs"/>
              </a:rPr>
              <a:t>NOTE:</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A Teams app used in multiple Teams would require configuring a unique outgoing webhook for each Team. </a:t>
            </a:r>
            <a:endParaRPr lang="zh-CN" altLang="en-US" sz="882" b="0" kern="1200">
              <a:solidFill>
                <a:schemeClr val="tx1"/>
              </a:solidFill>
              <a:effectLst/>
              <a:latin typeface="Segoe UI Light" pitchFamily="34" charset="0"/>
              <a:ea typeface="Microsoft YaHei" panose="020B0503020204020204" pitchFamily="34" charset="-122"/>
              <a:cs typeface="+mn-cs"/>
            </a:endParaRPr>
          </a:p>
          <a:p>
            <a:endParaRPr lang="zh-CN" altLang="en-US" sz="882" b="0" i="0" kern="1200">
              <a:solidFill>
                <a:schemeClr val="tx1"/>
              </a:solidFill>
              <a:effectLst/>
              <a:latin typeface="Segoe UI Light" pitchFamily="34" charset="0"/>
              <a:ea typeface="Microsoft YaHei" panose="020B0503020204020204" pitchFamily="34" charset="-122"/>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1600" b="1">
                <a:solidFill>
                  <a:srgbClr val="000000"/>
                </a:solidFill>
                <a:effectLst/>
                <a:latin typeface="Consolas" panose="020B0609020204030204" pitchFamily="49" charset="0"/>
                <a:ea typeface="Microsoft YaHei" panose="020B0503020204020204" pitchFamily="34" charset="-122"/>
              </a:rPr>
              <a:t>Register: </a:t>
            </a:r>
            <a:r>
              <a:rPr lang="en-US" altLang="zh-CN" sz="1600" b="0">
                <a:solidFill>
                  <a:srgbClr val="000000"/>
                </a:solidFill>
                <a:effectLst/>
                <a:latin typeface="Consolas" panose="020B0609020204030204" pitchFamily="49" charset="0"/>
                <a:ea typeface="Microsoft YaHei" panose="020B0503020204020204" pitchFamily="34" charset="-122"/>
              </a:rPr>
              <a:t>From a team, add an app by selecting the </a:t>
            </a:r>
            <a:r>
              <a:rPr lang="zh-CN" altLang="en-US" sz="1600" b="1">
                <a:solidFill>
                  <a:srgbClr val="000080"/>
                </a:solidFill>
                <a:effectLst/>
                <a:latin typeface="Consolas" panose="020B0609020204030204" pitchFamily="49" charset="0"/>
                <a:ea typeface="Microsoft YaHei" panose="020B0503020204020204" pitchFamily="34" charset="-122"/>
              </a:rPr>
              <a:t>**</a:t>
            </a:r>
            <a:r>
              <a:rPr lang="en-US" altLang="zh-CN" sz="1600" b="1">
                <a:solidFill>
                  <a:srgbClr val="000080"/>
                </a:solidFill>
                <a:effectLst/>
                <a:latin typeface="Consolas" panose="020B0609020204030204" pitchFamily="49" charset="0"/>
                <a:ea typeface="Microsoft YaHei" panose="020B0503020204020204" pitchFamily="34" charset="-122"/>
              </a:rPr>
              <a:t>Create outgoing webhook</a:t>
            </a:r>
            <a:r>
              <a:rPr lang="zh-CN" altLang="en-US" sz="1600" b="1">
                <a:solidFill>
                  <a:srgbClr val="000080"/>
                </a:solidFill>
                <a:effectLst/>
                <a:latin typeface="Consolas" panose="020B0609020204030204" pitchFamily="49" charset="0"/>
                <a:ea typeface="Microsoft YaHei" panose="020B0503020204020204" pitchFamily="34" charset="-122"/>
              </a:rPr>
              <a:t>**</a:t>
            </a:r>
            <a:r>
              <a:rPr lang="zh-CN" altLang="en-US" sz="1600" b="0">
                <a:solidFill>
                  <a:srgbClr val="000000"/>
                </a:solidFill>
                <a:effectLst/>
                <a:latin typeface="Consolas" panose="020B0609020204030204" pitchFamily="49" charset="0"/>
                <a:ea typeface="Microsoft YaHei" panose="020B0503020204020204" pitchFamily="34" charset="-122"/>
              </a:rPr>
              <a:t> </a:t>
            </a:r>
            <a:r>
              <a:rPr lang="en-US" altLang="zh-CN" sz="1600" b="0">
                <a:solidFill>
                  <a:srgbClr val="000000"/>
                </a:solidFill>
                <a:effectLst/>
                <a:latin typeface="Consolas" panose="020B0609020204030204" pitchFamily="49" charset="0"/>
                <a:ea typeface="Microsoft YaHei" panose="020B0503020204020204" pitchFamily="34" charset="-122"/>
              </a:rPr>
              <a:t>link on the channel's installed apps page</a:t>
            </a:r>
            <a:endParaRPr lang="zh-CN" altLang="en-US" sz="16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16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4000" b="0">
                <a:solidFill>
                  <a:srgbClr val="000000"/>
                </a:solidFill>
                <a:effectLst/>
                <a:latin typeface="Consolas" panose="020B0609020204030204" pitchFamily="49" charset="0"/>
                <a:ea typeface="Microsoft YaHei" panose="020B0503020204020204" pitchFamily="34" charset="-122"/>
              </a:rPr>
              <a:t>Microsoft Teams will display a security token after you register the outgoing webhook that your web service will use to validate messages it receives are sent from Microsoft Teams</a:t>
            </a:r>
            <a:endParaRPr lang="zh-CN" altLang="en-US" sz="40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40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8000" b="1">
                <a:solidFill>
                  <a:srgbClr val="000000"/>
                </a:solidFill>
                <a:effectLst/>
                <a:latin typeface="Consolas" panose="020B0609020204030204" pitchFamily="49" charset="0"/>
                <a:ea typeface="Microsoft YaHei" panose="020B0503020204020204" pitchFamily="34" charset="-122"/>
              </a:rPr>
              <a:t>Authenticate: </a:t>
            </a:r>
            <a:r>
              <a:rPr lang="en-US" altLang="zh-CN" sz="8000" b="0">
                <a:solidFill>
                  <a:srgbClr val="000000"/>
                </a:solidFill>
                <a:effectLst/>
                <a:latin typeface="Consolas" panose="020B0609020204030204" pitchFamily="49" charset="0"/>
                <a:ea typeface="Microsoft YaHei" panose="020B0503020204020204" pitchFamily="34" charset="-122"/>
              </a:rPr>
              <a:t>Messages sent from Microsoft Teams to outgoing webhooks include a hash-based message authentication code (HMAC) in the HTTP request's authorization header. </a:t>
            </a:r>
            <a:r>
              <a:rPr lang="en-US" altLang="zh-CN" sz="9600" b="0">
                <a:solidFill>
                  <a:srgbClr val="000000"/>
                </a:solidFill>
                <a:effectLst/>
                <a:latin typeface="Consolas" panose="020B0609020204030204" pitchFamily="49" charset="0"/>
                <a:ea typeface="Microsoft YaHei" panose="020B0503020204020204" pitchFamily="34" charset="-122"/>
              </a:rPr>
              <a:t>Your web service should use the body of the message to generate the HMAC token using the provided security key unique to your outgoing webhook registration. </a:t>
            </a:r>
            <a:endParaRPr lang="zh-CN" altLang="en-US" sz="96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80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tLang="zh-CN" sz="9600" b="1">
                <a:solidFill>
                  <a:srgbClr val="000000"/>
                </a:solidFill>
                <a:effectLst/>
                <a:latin typeface="Consolas" panose="020B0609020204030204" pitchFamily="49" charset="0"/>
                <a:ea typeface="Microsoft YaHei" panose="020B0503020204020204" pitchFamily="34" charset="-122"/>
              </a:rPr>
              <a:t>Respond: </a:t>
            </a:r>
            <a:r>
              <a:rPr lang="en-US" altLang="zh-CN" sz="9600" b="0">
                <a:solidFill>
                  <a:srgbClr val="000000"/>
                </a:solidFill>
                <a:effectLst/>
                <a:latin typeface="Consolas" panose="020B0609020204030204" pitchFamily="49" charset="0"/>
                <a:ea typeface="Microsoft YaHei" panose="020B0503020204020204" pitchFamily="34" charset="-122"/>
              </a:rPr>
              <a:t>The last step in your web service is to respond to the Microsoft Teams request message with a success or failure. Outgoing webhook messages sent from Microsoft Teams are sent synchronously and your web service must respond within five seconds. The response from your web service will be added to the same reply chain as the original message. The reply can be a text string, or a rich message that includes images or a card.</a:t>
            </a:r>
            <a:endParaRPr lang="zh-CN" altLang="en-US" sz="96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8000" b="0">
              <a:solidFill>
                <a:srgbClr val="000000"/>
              </a:solidFill>
              <a:effectLst/>
              <a:latin typeface="Consolas" panose="020B0609020204030204" pitchFamily="49" charset="0"/>
              <a:ea typeface="Microsoft YaHei" panose="020B0503020204020204" pitchFamily="34" charset="-122"/>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zh-CN" altLang="en-US" sz="4000" b="0" dirty="0">
              <a:solidFill>
                <a:srgbClr val="000000"/>
              </a:solidFill>
              <a:effectLst/>
              <a:latin typeface="Consolas" panose="020B0609020204030204" pitchFamily="49" charset="0"/>
              <a:ea typeface="Microsoft YaHei"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5730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en-US" altLang="zh-CN" sz="1800" b="0" i="0" u="none" strike="noStrike">
                <a:solidFill>
                  <a:srgbClr val="000000"/>
                </a:solidFill>
                <a:effectLst/>
                <a:latin typeface="Calibri" panose="020F0502020204030204" pitchFamily="34" charset="0"/>
                <a:ea typeface="Microsoft YaHei" panose="020B0503020204020204" pitchFamily="34" charset="-122"/>
              </a:rPr>
              <a:t>See the file </a:t>
            </a:r>
            <a:r>
              <a:rPr lang="en-US" altLang="zh-CN" sz="1800" b="0" i="1" u="none" strike="noStrike">
                <a:solidFill>
                  <a:srgbClr val="000000"/>
                </a:solidFill>
                <a:effectLst/>
                <a:latin typeface="Calibri" panose="020F0502020204030204" pitchFamily="34" charset="0"/>
                <a:ea typeface="Microsoft YaHei" panose="020B0503020204020204" pitchFamily="34" charset="-122"/>
              </a:rPr>
              <a:t>M01_Manage roles and create teams.docx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for instructions for this demonstration.</a:t>
            </a:r>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Demonstrations references in this deck utilize a Microsoft 365 E5 tenant and access to Microsoft Teams. </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ea typeface="Microsoft YaHei" panose="020B0503020204020204" pitchFamily="34" charset="-122"/>
              </a:rPr>
              <a:t>Set up instructions -Set up can take up to 60min</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r>
              <a:rPr lang="zh-CN" altLang="en-US" sz="1800" b="0" i="0" u="none" strike="noStrike">
                <a:solidFill>
                  <a:srgbClr val="000000"/>
                </a:solidFill>
                <a:effectLst/>
                <a:latin typeface="Calibri" panose="020F0502020204030204" pitchFamily="34" charset="0"/>
                <a:ea typeface="Microsoft YaHei" panose="020B0503020204020204" pitchFamily="34" charset="-122"/>
              </a:rPr>
              <a:t> </a:t>
            </a:r>
            <a:r>
              <a:rPr lang="en-US" altLang="zh-CN" sz="1800" b="0" i="0" u="none" strike="noStrike">
                <a:solidFill>
                  <a:srgbClr val="000000"/>
                </a:solidFill>
                <a:effectLst/>
                <a:latin typeface="Calibri" panose="020F0502020204030204" pitchFamily="34" charset="0"/>
                <a:ea typeface="Microsoft YaHei" panose="020B0503020204020204" pitchFamily="34" charset="-122"/>
              </a:rPr>
              <a:t>https://microsoft.sharepoint.com/:w:/t/FY20BaselineLocalEventsPlanning/ERs4HL_d3RNFiwERCPC3mGMBkKo0lIjdgJb_r78bpJYWyg?e=wIQtUi</a:t>
            </a:r>
            <a:endParaRPr lang="zh-CN" altLang="en-US" sz="1800" b="0" i="0" u="none" strike="noStrike">
              <a:solidFill>
                <a:srgbClr val="000000"/>
              </a:solidFill>
              <a:effectLst/>
              <a:latin typeface="Calibri" panose="020F0502020204030204" pitchFamily="34" charset="0"/>
              <a:ea typeface="Microsoft YaHei" panose="020B0503020204020204" pitchFamily="34" charset="-122"/>
            </a:endParaRPr>
          </a:p>
          <a:p>
            <a:pPr algn="l" rtl="0" fontAlgn="base"/>
            <a:endParaRPr lang="zh-CN" altLang="en-US" b="0" i="0">
              <a:solidFill>
                <a:srgbClr val="444444"/>
              </a:solidFill>
              <a:effectLst/>
              <a:latin typeface="Calibri" panose="020F0502020204030204" pitchFamily="34" charset="0"/>
              <a:ea typeface="Microsoft YaHei" panose="020B0503020204020204" pitchFamily="34" charset="-122"/>
            </a:endParaRPr>
          </a:p>
          <a:p>
            <a:pPr algn="l" rtl="0" fontAlgn="base"/>
            <a:r>
              <a:rPr lang="zh-CN" altLang="en-US" sz="1800" b="0" i="0">
                <a:solidFill>
                  <a:srgbClr val="444444"/>
                </a:solidFill>
                <a:effectLst/>
                <a:latin typeface="Calibri" panose="020F0502020204030204" pitchFamily="34" charset="0"/>
                <a:ea typeface="Microsoft YaHei" panose="020B0503020204020204" pitchFamily="34" charset="-122"/>
              </a:rPr>
              <a:t>​</a:t>
            </a:r>
            <a:endParaRPr lang="zh-CN" altLang="en-US" b="0" i="0">
              <a:solidFill>
                <a:srgbClr val="444444"/>
              </a:solidFill>
              <a:effectLst/>
              <a:latin typeface="Calibri" panose="020F0502020204030204" pitchFamily="34" charset="0"/>
              <a:ea typeface="Microsoft YaHei" panose="020B0503020204020204" pitchFamily="34" charset="-122"/>
            </a:endParaRPr>
          </a:p>
          <a:p>
            <a:endParaRPr lang="zh-CN" altLang="en-US" dirty="0">
              <a:latin typeface="Calibri" panose="020F0502020204030204" pitchFamily="34" charset="0"/>
              <a:ea typeface="Microsoft YaHei"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icrosoft YaHe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98304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640194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294729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3087263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3378819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5835866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296953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5195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9674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44901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1656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6768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739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48126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768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941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3554487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06758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1127572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2/21/2022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8131139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93284565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5553380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107339065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537858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6134309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6898-34EA-4F93-BE41-F1D3DDF3D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75AA2-43B2-4F79-AC64-2567C17BD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29DA6B-9765-4ED3-B060-454C339502E2}"/>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0EBDCE1F-0BA6-4185-A27E-93915D31B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8409-D26C-4A90-9C6C-D2A8865E386B}"/>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42541694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89FB-CC39-4478-BD64-E1BD6EEC7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487ED-A590-4C2D-A59C-0877C7865E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4C210-D65B-493E-AE2E-FDD1AA2B943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95FE9911-9168-4AAA-8B19-95490A5C1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39C5-646B-4049-A130-265C6F6C6FC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59063274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26D-B76D-4355-8503-901677CDC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E454D-DFA7-4A1A-926B-D493FD21B8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376279-9E4E-4FDE-A4E2-E812821BD508}"/>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0F1AC27-AF40-44E5-BFE9-119BF61F5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664EF-F073-4752-A443-6C25ACE1788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1806956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4B3F-B138-447B-BC3B-EEA4B0C9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93AE5-0600-4271-A34A-658FC7375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82D546-8E87-41C1-8F87-D41D1EA93E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245B4C-6531-4184-9D29-DC3DB389619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58DE3E4E-32A6-43F7-A178-584998695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DDAAA-7989-4167-A582-8ABDA91927AD}"/>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45425946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7C85-448F-40AC-B261-7DDFF18468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BA65B9-501D-4C4B-BD0D-8CD84E333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B35A2D-8DF2-403D-9A2F-8962F829D0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B27FF-0987-4905-8988-4A1E07A925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67715-B1B7-4F9B-95AB-B6BDE0103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E0B5E-35D0-412D-A977-3A2CC0038510}"/>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8" name="Footer Placeholder 7">
            <a:extLst>
              <a:ext uri="{FF2B5EF4-FFF2-40B4-BE49-F238E27FC236}">
                <a16:creationId xmlns:a16="http://schemas.microsoft.com/office/drawing/2014/main" id="{2F72CF93-B601-4EC7-A7F7-2DB6E84863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D00494-A35E-44E9-8A3F-BA921A4F4A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5580722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4749-864A-41EB-A59C-9A0E2D1FE4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D5C7FB-09F9-4806-A5C5-16B6E726360A}"/>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4" name="Footer Placeholder 3">
            <a:extLst>
              <a:ext uri="{FF2B5EF4-FFF2-40B4-BE49-F238E27FC236}">
                <a16:creationId xmlns:a16="http://schemas.microsoft.com/office/drawing/2014/main" id="{D6A08E4B-CDF9-4473-9ECF-67A3C8B7B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FD3F4F-C9D5-4895-A64F-A7AA6B4411C8}"/>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40164217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0F1EF-A543-460A-A147-23969BC0690E}"/>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3" name="Footer Placeholder 2">
            <a:extLst>
              <a:ext uri="{FF2B5EF4-FFF2-40B4-BE49-F238E27FC236}">
                <a16:creationId xmlns:a16="http://schemas.microsoft.com/office/drawing/2014/main" id="{72DD9A71-153C-4D5D-86A3-21E545B38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680FF4-EFF9-46C2-BD05-A4107F2EB43F}"/>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9270377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7602-64E0-4D05-B2BF-53A220C3C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5257A-26E7-4869-8433-1C6D55585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7BA6C-2800-463C-B6A6-01BF3A330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59092-3D6F-452D-BC88-3F2EBD8B51C6}"/>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E6B170CA-95C3-4691-9C76-857311ABE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358D2-ED46-47C7-9CEC-DF471A8E12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77737768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E3B1-EDC7-460F-BB0D-5FD99508A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AE854E-51CF-43DF-8142-9A1950F90E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065F8-E078-4E83-9F90-B9027C376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5120E-2EB7-48CA-9552-22523E9F7DEC}"/>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6" name="Footer Placeholder 5">
            <a:extLst>
              <a:ext uri="{FF2B5EF4-FFF2-40B4-BE49-F238E27FC236}">
                <a16:creationId xmlns:a16="http://schemas.microsoft.com/office/drawing/2014/main" id="{077BA120-2004-45F3-B8D7-AC30C5C31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48A3C-E8ED-4A05-B59F-A54A2A85F814}"/>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899924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ECE6-D51E-4C30-88E6-57DBCD0AE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36D7A7-95EC-4678-AC85-F80B0BC5B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C277-08A6-4779-9356-0B4233C69889}"/>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1B9A3EA0-7888-4CF0-AD00-9EA628C14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5CB84-AA3F-4A20-8807-BCD3D4678BE9}"/>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157437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3262317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EF598F-84C3-4315-8DF5-CFD2FB2C10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349F5-D5DB-48D1-995A-CB1B7C15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3EDDA-958D-43B3-B2E9-F32F55632DF3}"/>
              </a:ext>
            </a:extLst>
          </p:cNvPr>
          <p:cNvSpPr>
            <a:spLocks noGrp="1"/>
          </p:cNvSpPr>
          <p:nvPr>
            <p:ph type="dt" sz="half" idx="10"/>
          </p:nvPr>
        </p:nvSpPr>
        <p:spPr/>
        <p:txBody>
          <a:bodyPr/>
          <a:lstStyle/>
          <a:p>
            <a:fld id="{1383E73F-46D5-4F80-80F8-0873D525F9A5}" type="datetimeFigureOut">
              <a:rPr lang="en-US" smtClean="0"/>
              <a:t>2/21/2022</a:t>
            </a:fld>
            <a:endParaRPr lang="en-US"/>
          </a:p>
        </p:txBody>
      </p:sp>
      <p:sp>
        <p:nvSpPr>
          <p:cNvPr id="5" name="Footer Placeholder 4">
            <a:extLst>
              <a:ext uri="{FF2B5EF4-FFF2-40B4-BE49-F238E27FC236}">
                <a16:creationId xmlns:a16="http://schemas.microsoft.com/office/drawing/2014/main" id="{C33A750F-0D6A-4EA7-8942-02A678623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3030B-EE25-43D0-BD43-ED4BB899BF0C}"/>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78139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973372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179575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685917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5684098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076558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73203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2682677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833204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3233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1441009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859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12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0790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473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8785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204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641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41593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989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689044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246039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3524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0735310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57195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325352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711066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02341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35255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24358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156424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4350956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796859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248323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6249171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5921119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6560912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0336390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1204170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305467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823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295265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463613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7335791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79299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043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14918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2184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433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519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46151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986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6597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829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41561469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2589188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7344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455290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32172816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12345244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19691695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42351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0288213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1588175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30006238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32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67396987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01219886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6704899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6361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34901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6579507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393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5823863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319216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90128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434781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3451075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54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1026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642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813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644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86115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5780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876516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9841302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350170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8081777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5608161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9961510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9573618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7455776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8938785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9.emf"/><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1.emf"/><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3.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4.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2544244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82633631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86025391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37692-7238-4807-89DC-72DBA6E41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dirty="0"/>
          </a:p>
        </p:txBody>
      </p:sp>
      <p:sp>
        <p:nvSpPr>
          <p:cNvPr id="3" name="Text Placeholder 2">
            <a:extLst>
              <a:ext uri="{FF2B5EF4-FFF2-40B4-BE49-F238E27FC236}">
                <a16:creationId xmlns:a16="http://schemas.microsoft.com/office/drawing/2014/main" id="{4412D188-B103-41E7-940F-036DB3C3E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4" name="Date Placeholder 3">
            <a:extLst>
              <a:ext uri="{FF2B5EF4-FFF2-40B4-BE49-F238E27FC236}">
                <a16:creationId xmlns:a16="http://schemas.microsoft.com/office/drawing/2014/main" id="{D7D12252-5095-49A1-A063-A40DDF028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3E73F-46D5-4F80-80F8-0873D525F9A5}" type="datetimeFigureOut">
              <a:rPr lang="en-US" altLang="zh-CN" smtClean="0"/>
              <a:t>2/21/2022</a:t>
            </a:fld>
            <a:endParaRPr lang="zh-CN" altLang="en-US" dirty="0"/>
          </a:p>
        </p:txBody>
      </p:sp>
      <p:sp>
        <p:nvSpPr>
          <p:cNvPr id="5" name="Footer Placeholder 4">
            <a:extLst>
              <a:ext uri="{FF2B5EF4-FFF2-40B4-BE49-F238E27FC236}">
                <a16:creationId xmlns:a16="http://schemas.microsoft.com/office/drawing/2014/main" id="{506D763B-5165-4D70-ACE5-E3529D0D6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327FB-AA70-45BD-910D-856707822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ACB8F-E829-47C2-AB03-55519F437968}" type="slidenum">
              <a:rPr lang="en-US" altLang="zh-CN" smtClean="0"/>
              <a:t>‹#›</a:t>
            </a:fld>
            <a:endParaRPr lang="zh-CN" altLang="en-US" dirty="0"/>
          </a:p>
        </p:txBody>
      </p:sp>
    </p:spTree>
    <p:extLst>
      <p:ext uri="{BB962C8B-B14F-4D97-AF65-F5344CB8AC3E}">
        <p14:creationId xmlns:p14="http://schemas.microsoft.com/office/powerpoint/2010/main" val="96245424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28.xml"/></Relationships>
</file>

<file path=ppt/slides/_rels/slide1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43.wmf"/><Relationship Id="rId4" Type="http://schemas.openxmlformats.org/officeDocument/2006/relationships/image" Target="../media/image42.wmf"/></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9.xml"/><Relationship Id="rId1" Type="http://schemas.openxmlformats.org/officeDocument/2006/relationships/slideLayout" Target="../slideLayouts/slideLayout48.xml"/><Relationship Id="rId5" Type="http://schemas.openxmlformats.org/officeDocument/2006/relationships/image" Target="../media/image47.wmf"/><Relationship Id="rId4" Type="http://schemas.openxmlformats.org/officeDocument/2006/relationships/image" Target="../media/image46.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4.xml"/><Relationship Id="rId1" Type="http://schemas.openxmlformats.org/officeDocument/2006/relationships/slideLayout" Target="../slideLayouts/slideLayout48.xml"/><Relationship Id="rId5" Type="http://schemas.openxmlformats.org/officeDocument/2006/relationships/image" Target="../media/image51.wmf"/><Relationship Id="rId4" Type="http://schemas.openxmlformats.org/officeDocument/2006/relationships/image" Target="../media/image50.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65.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6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1.xml"/><Relationship Id="rId1" Type="http://schemas.openxmlformats.org/officeDocument/2006/relationships/themeOverride" Target="../theme/themeOverride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1.xml"/><Relationship Id="rId1" Type="http://schemas.openxmlformats.org/officeDocument/2006/relationships/themeOverride" Target="../theme/themeOverride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38.xml"/><Relationship Id="rId1" Type="http://schemas.openxmlformats.org/officeDocument/2006/relationships/slideLayout" Target="../slideLayouts/slideLayout48.xml"/><Relationship Id="rId5" Type="http://schemas.openxmlformats.org/officeDocument/2006/relationships/image" Target="../media/image43.wmf"/><Relationship Id="rId4" Type="http://schemas.openxmlformats.org/officeDocument/2006/relationships/image" Target="../media/image42.wmf"/></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9.xml"/><Relationship Id="rId1" Type="http://schemas.openxmlformats.org/officeDocument/2006/relationships/themeOverride" Target="../theme/themeOverride1.xml"/><Relationship Id="rId5" Type="http://schemas.openxmlformats.org/officeDocument/2006/relationships/image" Target="../media/image33.emf"/><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1.xml"/><Relationship Id="rId1" Type="http://schemas.openxmlformats.org/officeDocument/2006/relationships/slideLayout" Target="../slideLayouts/slideLayout48.xml"/><Relationship Id="rId5" Type="http://schemas.openxmlformats.org/officeDocument/2006/relationships/image" Target="../media/image51.wmf"/><Relationship Id="rId4" Type="http://schemas.openxmlformats.org/officeDocument/2006/relationships/image" Target="../media/image50.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2.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3.xml"/><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1.xml"/><Relationship Id="rId1" Type="http://schemas.openxmlformats.org/officeDocument/2006/relationships/themeOverride" Target="../theme/themeOverride5.xml"/><Relationship Id="rId5" Type="http://schemas.openxmlformats.org/officeDocument/2006/relationships/image" Target="../media/image55.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8.xml"/><Relationship Id="rId1" Type="http://schemas.openxmlformats.org/officeDocument/2006/relationships/themeOverride" Target="../theme/themeOverride6.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1.xml"/><Relationship Id="rId1" Type="http://schemas.openxmlformats.org/officeDocument/2006/relationships/themeOverride" Target="../theme/themeOverride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1.xml"/><Relationship Id="rId1" Type="http://schemas.openxmlformats.org/officeDocument/2006/relationships/themeOverride" Target="../theme/themeOverride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1.xml"/><Relationship Id="rId1" Type="http://schemas.openxmlformats.org/officeDocument/2006/relationships/themeOverride" Target="../theme/themeOverride9.xml"/></Relationships>
</file>

<file path=ppt/slides/_rels/slide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0.xml"/><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48.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1.xml"/><Relationship Id="rId1" Type="http://schemas.openxmlformats.org/officeDocument/2006/relationships/themeOverride" Target="../theme/themeOverride1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1.xml"/><Relationship Id="rId1" Type="http://schemas.openxmlformats.org/officeDocument/2006/relationships/themeOverride" Target="../theme/themeOverride11.xm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1.xml"/><Relationship Id="rId1" Type="http://schemas.openxmlformats.org/officeDocument/2006/relationships/themeOverride" Target="../theme/themeOverride2.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7.xml"/><Relationship Id="rId1" Type="http://schemas.openxmlformats.org/officeDocument/2006/relationships/slideLayout" Target="../slideLayouts/slideLayout48.xml"/><Relationship Id="rId4" Type="http://schemas.openxmlformats.org/officeDocument/2006/relationships/image" Target="../media/image37.wmf"/></Relationships>
</file>

<file path=ppt/slides/_rels/slide8.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8.xml"/><Relationship Id="rId1" Type="http://schemas.openxmlformats.org/officeDocument/2006/relationships/slideLayout" Target="../slideLayouts/slideLayout48.xml"/><Relationship Id="rId5" Type="http://schemas.openxmlformats.org/officeDocument/2006/relationships/image" Target="../media/image40.wmf"/><Relationship Id="rId4" Type="http://schemas.openxmlformats.org/officeDocument/2006/relationships/image" Target="../media/image39.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B9B907B-F9A2-45A5-BDBA-C371127CA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D8737240-9773-4642-A3DF-D3AD82756B8C}"/>
              </a:ext>
              <a:ext uri="{C183D7F6-B498-43B3-948B-1728B52AA6E4}">
                <adec:decorative xmlns:adec="http://schemas.microsoft.com/office/drawing/2017/decorative" val="1"/>
              </a:ext>
            </a:extLst>
          </p:cNvPr>
          <p:cNvSpPr txBox="1">
            <a:spLocks noGrp="1"/>
          </p:cNvSpPr>
          <p:nvPr>
            <p:ph type="title" idx="4294967295"/>
          </p:nvPr>
        </p:nvSpPr>
        <p:spPr>
          <a:xfrm>
            <a:off x="4916251" y="662400"/>
            <a:ext cx="6614814" cy="1492132"/>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defRPr/>
            </a:pP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基于</a:t>
            </a:r>
            <a: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Microsoft Teams </a:t>
            </a:r>
            <a:r>
              <a:rPr kumimoji="0" lang="zh-CN" altLang="en-US"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t>构建应用集成和工作流</a:t>
            </a: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br>
              <a:rPr kumimoji="0" lang="en-US" altLang="zh-CN" sz="2400" b="1"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rPr>
            </a:br>
            <a:r>
              <a:rPr lang="zh-CN" altLang="en-US" sz="1800" dirty="0">
                <a:latin typeface="Microsoft YaHei UI" panose="020B0503020204020204" pitchFamily="34" charset="-122"/>
                <a:ea typeface="Microsoft YaHei UI" panose="020B0503020204020204" pitchFamily="34" charset="-122"/>
              </a:rPr>
              <a:t>陈  希章 </a:t>
            </a:r>
            <a:r>
              <a:rPr lang="en-US" altLang="zh-CN" sz="1800" dirty="0">
                <a:latin typeface="Microsoft YaHei UI" panose="020B0503020204020204" pitchFamily="34" charset="-122"/>
                <a:ea typeface="Microsoft YaHei UI" panose="020B0503020204020204" pitchFamily="34" charset="-122"/>
              </a:rPr>
              <a:t>| </a:t>
            </a:r>
            <a:r>
              <a:rPr lang="zh-CN" altLang="en-US" sz="1800" dirty="0">
                <a:latin typeface="Microsoft YaHei UI" panose="020B0503020204020204" pitchFamily="34" charset="-122"/>
                <a:ea typeface="Microsoft YaHei UI" panose="020B0503020204020204" pitchFamily="34" charset="-122"/>
              </a:rPr>
              <a:t>微软（亚洲）互联网工程院</a:t>
            </a:r>
            <a:br>
              <a:rPr lang="zh-CN" altLang="en-US" sz="1800" dirty="0">
                <a:latin typeface="Microsoft YaHei UI" panose="020B0503020204020204" pitchFamily="34" charset="-122"/>
                <a:ea typeface="Microsoft YaHei UI" panose="020B0503020204020204" pitchFamily="34" charset="-122"/>
              </a:rPr>
            </a:br>
            <a:endParaRPr kumimoji="0" lang="en-US" altLang="zh-CN" sz="2400" i="0" u="none" strike="noStrike" cap="none" spc="0" normalizeH="0" baseline="0" noProof="0" dirty="0">
              <a:ln>
                <a:noFill/>
              </a:ln>
              <a:effectLst/>
              <a:uLnTx/>
              <a:uFillTx/>
              <a:latin typeface="Microsoft YaHei UI" panose="020B0503020204020204" pitchFamily="34" charset="-122"/>
              <a:ea typeface="Microsoft YaHei UI" panose="020B0503020204020204" pitchFamily="34" charset="-122"/>
            </a:endParaRPr>
          </a:p>
        </p:txBody>
      </p:sp>
      <p:pic>
        <p:nvPicPr>
          <p:cNvPr id="9" name="Picture 8" descr="A person wearing glasses&#10;&#10;Description automatically generated with low confidence">
            <a:extLst>
              <a:ext uri="{FF2B5EF4-FFF2-40B4-BE49-F238E27FC236}">
                <a16:creationId xmlns:a16="http://schemas.microsoft.com/office/drawing/2014/main" id="{CE92ED76-BC5B-4C3F-9311-69B27506E19F}"/>
              </a:ext>
            </a:extLst>
          </p:cNvPr>
          <p:cNvPicPr>
            <a:picLocks noChangeAspect="1"/>
          </p:cNvPicPr>
          <p:nvPr/>
        </p:nvPicPr>
        <p:blipFill rotWithShape="1">
          <a:blip r:embed="rId3">
            <a:extLst>
              <a:ext uri="{28A0092B-C50C-407E-A947-70E740481C1C}">
                <a14:useLocalDpi xmlns:a14="http://schemas.microsoft.com/office/drawing/2010/main" val="0"/>
              </a:ext>
            </a:extLst>
          </a:blip>
          <a:srcRect b="7565"/>
          <a:stretch/>
        </p:blipFill>
        <p:spPr>
          <a:xfrm>
            <a:off x="688434" y="-9525"/>
            <a:ext cx="3584766" cy="6867525"/>
          </a:xfrm>
          <a:prstGeom prst="rect">
            <a:avLst/>
          </a:prstGeom>
        </p:spPr>
      </p:pic>
      <p:sp>
        <p:nvSpPr>
          <p:cNvPr id="30" name="Freeform 6">
            <a:extLst>
              <a:ext uri="{FF2B5EF4-FFF2-40B4-BE49-F238E27FC236}">
                <a16:creationId xmlns:a16="http://schemas.microsoft.com/office/drawing/2014/main" id="{FC72A6E7-EEB3-4011-AFDE-5D01CF93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1"/>
          </a:solidFill>
          <a:ln w="0">
            <a:noFill/>
            <a:prstDash val="solid"/>
            <a:round/>
            <a:headEnd/>
            <a:tailEnd/>
          </a:ln>
        </p:spPr>
      </p:sp>
      <p:sp>
        <p:nvSpPr>
          <p:cNvPr id="32" name="Freeform 6">
            <a:extLst>
              <a:ext uri="{FF2B5EF4-FFF2-40B4-BE49-F238E27FC236}">
                <a16:creationId xmlns:a16="http://schemas.microsoft.com/office/drawing/2014/main" id="{8CD93300-52E3-4A04-AB11-4E86A29BE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 Placeholder 1">
            <a:extLst>
              <a:ext uri="{FF2B5EF4-FFF2-40B4-BE49-F238E27FC236}">
                <a16:creationId xmlns:a16="http://schemas.microsoft.com/office/drawing/2014/main" id="{87DC5F79-49B2-42E9-918E-E4AC55EC6AB9}"/>
              </a:ext>
              <a:ext uri="{C183D7F6-B498-43B3-948B-1728B52AA6E4}">
                <adec:decorative xmlns:adec="http://schemas.microsoft.com/office/drawing/2017/decorative" val="1"/>
              </a:ext>
            </a:extLst>
          </p:cNvPr>
          <p:cNvSpPr>
            <a:spLocks noGrp="1" noChangeArrowheads="1"/>
          </p:cNvSpPr>
          <p:nvPr>
            <p:ph type="body" sz="half" idx="2"/>
          </p:nvPr>
        </p:nvSpPr>
        <p:spPr bwMode="auto">
          <a:xfrm>
            <a:off x="4916251" y="2286000"/>
            <a:ext cx="6614814" cy="3844800"/>
          </a:xfr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身份（一）</a:t>
            </a:r>
            <a:endPar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实施 </a:t>
            </a:r>
            <a:r>
              <a:rPr lang="en-US" altLang="zh-CN" sz="2600" spc="0" dirty="0">
                <a:solidFill>
                  <a:schemeClr val="tx1">
                    <a:alpha val="60000"/>
                  </a:schemeClr>
                </a:solidFill>
                <a:latin typeface="Microsoft YaHei UI" panose="020B0503020204020204" pitchFamily="34" charset="-122"/>
                <a:ea typeface="Microsoft YaHei UI" panose="020B0503020204020204" pitchFamily="34" charset="-122"/>
              </a:rPr>
              <a:t>Microsoft </a:t>
            </a:r>
            <a:r>
              <a:rPr lang="zh-CN" altLang="en-US" sz="2600" spc="0" dirty="0">
                <a:solidFill>
                  <a:schemeClr val="tx1">
                    <a:alpha val="60000"/>
                  </a:schemeClr>
                </a:solidFill>
                <a:latin typeface="Microsoft YaHei UI" panose="020B0503020204020204" pitchFamily="34" charset="-122"/>
                <a:ea typeface="Microsoft YaHei UI" panose="020B0503020204020204" pitchFamily="34" charset="-122"/>
              </a:rPr>
              <a:t>身份</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（二）</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Graph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简介</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SharePoint</a:t>
            </a:r>
          </a:p>
          <a:p>
            <a:pPr marL="800100" marR="0" lvl="0" indent="-514350" fontAlgn="base">
              <a:spcBef>
                <a:spcPct val="0"/>
              </a:spcBef>
              <a:spcAft>
                <a:spcPts val="600"/>
              </a:spcAft>
              <a:buClrTx/>
              <a:buSzTx/>
              <a:buFont typeface="+mj-lt"/>
              <a:buAutoNum type="arabicPeriod"/>
              <a:tabLst/>
            </a:pP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dirty="0">
                <a:solidFill>
                  <a:schemeClr val="tx1">
                    <a:alpha val="60000"/>
                  </a:schemeClr>
                </a:solidFill>
                <a:latin typeface="Microsoft YaHei UI" panose="020B0503020204020204" pitchFamily="34" charset="-122"/>
                <a:ea typeface="Microsoft YaHei UI" panose="020B0503020204020204" pitchFamily="34" charset="-122"/>
              </a:rPr>
              <a:t>一）</a:t>
            </a:r>
            <a:endParaRPr lang="en-US" altLang="zh-CN" sz="2600" dirty="0">
              <a:solidFill>
                <a:schemeClr val="tx1">
                  <a:alpha val="60000"/>
                </a:schemeClr>
              </a:solidFill>
              <a:latin typeface="Microsoft YaHei UI" panose="020B0503020204020204" pitchFamily="34" charset="-122"/>
              <a:ea typeface="Microsoft YaHei UI" panose="020B0503020204020204" pitchFamily="34" charset="-122"/>
            </a:endParaRPr>
          </a:p>
          <a:p>
            <a:pPr marL="800100" marR="0" lvl="0" indent="-514350" fontAlgn="base">
              <a:spcBef>
                <a:spcPct val="0"/>
              </a:spcBef>
              <a:spcAft>
                <a:spcPts val="600"/>
              </a:spcAft>
              <a:buClrTx/>
              <a:buSzTx/>
              <a:buFont typeface="+mj-lt"/>
              <a:buAutoNum type="arabicPeriod"/>
              <a:tabLst/>
            </a:pPr>
            <a:r>
              <a:rPr lang="zh-CN" altLang="en-US" sz="2600" b="1" dirty="0">
                <a:solidFill>
                  <a:schemeClr val="tx1">
                    <a:alpha val="60000"/>
                  </a:schemeClr>
                </a:solidFill>
                <a:latin typeface="Microsoft YaHei UI" panose="020B0503020204020204" pitchFamily="34" charset="-122"/>
                <a:ea typeface="Microsoft YaHei UI" panose="020B0503020204020204" pitchFamily="34" charset="-122"/>
              </a:rPr>
              <a:t>扩展 </a:t>
            </a:r>
            <a:r>
              <a:rPr lang="en-US" altLang="zh-CN" sz="2600" b="1" dirty="0">
                <a:solidFill>
                  <a:schemeClr val="tx1">
                    <a:alpha val="60000"/>
                  </a:schemeClr>
                </a:solidFill>
                <a:latin typeface="Microsoft YaHei UI" panose="020B0503020204020204" pitchFamily="34" charset="-122"/>
                <a:ea typeface="Microsoft YaHei UI" panose="020B0503020204020204" pitchFamily="34" charset="-122"/>
              </a:rPr>
              <a:t>Microsoft Teams (</a:t>
            </a:r>
            <a:r>
              <a:rPr lang="zh-CN" altLang="en-US" sz="2600" b="1" dirty="0">
                <a:solidFill>
                  <a:schemeClr val="tx1">
                    <a:alpha val="60000"/>
                  </a:schemeClr>
                </a:solidFill>
                <a:latin typeface="Microsoft YaHei UI" panose="020B0503020204020204" pitchFamily="34" charset="-122"/>
                <a:ea typeface="Microsoft YaHei UI" panose="020B0503020204020204" pitchFamily="34" charset="-122"/>
              </a:rPr>
              <a:t>二）</a:t>
            </a:r>
            <a:endParaRPr kumimoji="0" lang="en-US" altLang="zh-CN" sz="700" b="1"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endParaRPr>
          </a:p>
          <a:p>
            <a:pPr marL="0" marR="0" lvl="0" indent="-228600" fontAlgn="base">
              <a:spcBef>
                <a:spcPct val="0"/>
              </a:spcBef>
              <a:spcAft>
                <a:spcPts val="600"/>
              </a:spcAft>
              <a:buClrTx/>
              <a:buSzTx/>
              <a:buFont typeface="Arial" panose="020B0604020202020204" pitchFamily="34" charset="0"/>
              <a:buChar char="•"/>
              <a:tabLst/>
            </a:pPr>
            <a:r>
              <a:rPr kumimoji="0" lang="en-US" altLang="zh-CN" sz="700" u="none" strike="noStrike" cap="none" normalizeH="0" baseline="0" dirty="0">
                <a:ln>
                  <a:noFill/>
                </a:ln>
                <a:solidFill>
                  <a:schemeClr val="tx1">
                    <a:alpha val="60000"/>
                  </a:schemeClr>
                </a:solidFill>
                <a:effectLst/>
                <a:latin typeface="Microsoft YaHei UI" panose="020B0503020204020204" pitchFamily="34" charset="-122"/>
                <a:ea typeface="Microsoft YaHei UI" panose="020B0503020204020204" pitchFamily="34" charset="-122"/>
              </a:rPr>
              <a:t> </a:t>
            </a:r>
          </a:p>
        </p:txBody>
      </p:sp>
    </p:spTree>
    <p:extLst>
      <p:ext uri="{BB962C8B-B14F-4D97-AF65-F5344CB8AC3E}">
        <p14:creationId xmlns:p14="http://schemas.microsoft.com/office/powerpoint/2010/main" val="202281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8" y="3196671"/>
            <a:ext cx="8852144" cy="422417"/>
          </a:xfrm>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32563">
              <a:lnSpc>
                <a:spcPct val="100000"/>
              </a:lnSpc>
            </a:pPr>
            <a:r>
              <a:rPr lang="zh-CN" altLang="en-US" sz="2745" b="1" spc="0" dirty="0">
                <a:solidFill>
                  <a:schemeClr val="bg1"/>
                </a:solidFill>
                <a:latin typeface="Segoe UI Semibold" panose="020B0702040204020203" pitchFamily="34" charset="0"/>
                <a:ea typeface="Microsoft YaHei" panose="020B0503020204020204" pitchFamily="34" charset="-122"/>
              </a:rPr>
              <a:t>创建传入 </a:t>
            </a:r>
            <a:r>
              <a:rPr lang="en-US" altLang="zh-CN" sz="2745" b="1" spc="0" dirty="0">
                <a:solidFill>
                  <a:schemeClr val="bg1"/>
                </a:solidFill>
                <a:latin typeface="Segoe UI Semibold" panose="020B0702040204020203" pitchFamily="34" charset="0"/>
                <a:ea typeface="Microsoft YaHei" panose="020B0503020204020204" pitchFamily="34" charset="-122"/>
              </a:rPr>
              <a:t>Webhook</a:t>
            </a:r>
          </a:p>
        </p:txBody>
      </p:sp>
      <p:pic>
        <p:nvPicPr>
          <p:cNvPr id="4" name="Picture 3" descr="包含两条水平线和两条垂直弧线的地球仪图标">
            <a:extLst>
              <a:ext uri="{FF2B5EF4-FFF2-40B4-BE49-F238E27FC236}">
                <a16:creationId xmlns:a16="http://schemas.microsoft.com/office/drawing/2014/main" id="{10A4CD0E-1E12-42D2-8ECB-A15B86091BE4}"/>
              </a:ext>
            </a:extLst>
          </p:cNvPr>
          <p:cNvPicPr>
            <a:picLocks noChangeAspect="1"/>
          </p:cNvPicPr>
          <p:nvPr/>
        </p:nvPicPr>
        <p:blipFill>
          <a:blip r:embed="rId3"/>
          <a:stretch>
            <a:fillRect/>
          </a:stretch>
        </p:blipFill>
        <p:spPr>
          <a:xfrm>
            <a:off x="10027814" y="2770998"/>
            <a:ext cx="1322232" cy="1322232"/>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268390"/>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中的传入 </a:t>
            </a:r>
            <a:r>
              <a:rPr lang="en-US" altLang="zh-CN" b="1" dirty="0">
                <a:latin typeface="Segoe UI Semibold" panose="020B0702040204020203" pitchFamily="34" charset="0"/>
                <a:ea typeface="Microsoft YaHei" panose="020B0503020204020204" pitchFamily="34" charset="-122"/>
              </a:rPr>
              <a:t>Webhook</a:t>
            </a:r>
          </a:p>
        </p:txBody>
      </p:sp>
      <p:pic>
        <p:nvPicPr>
          <p:cNvPr id="34" name="Picture 33" descr="电话图标">
            <a:extLst>
              <a:ext uri="{FF2B5EF4-FFF2-40B4-BE49-F238E27FC236}">
                <a16:creationId xmlns:a16="http://schemas.microsoft.com/office/drawing/2014/main" id="{993AF47B-A344-4A75-94AD-64E9ED506420}"/>
              </a:ext>
            </a:extLst>
          </p:cNvPr>
          <p:cNvPicPr>
            <a:picLocks noChangeAspect="1"/>
          </p:cNvPicPr>
          <p:nvPr/>
        </p:nvPicPr>
        <p:blipFill>
          <a:blip r:embed="rId3"/>
          <a:stretch>
            <a:fillRect/>
          </a:stretch>
        </p:blipFill>
        <p:spPr>
          <a:xfrm>
            <a:off x="588264" y="1039031"/>
            <a:ext cx="906689" cy="905417"/>
          </a:xfrm>
          <a:prstGeom prst="rect">
            <a:avLst/>
          </a:prstGeom>
        </p:spPr>
      </p:pic>
      <p:sp>
        <p:nvSpPr>
          <p:cNvPr id="13" name="TextBox 12">
            <a:extLst>
              <a:ext uri="{FF2B5EF4-FFF2-40B4-BE49-F238E27FC236}">
                <a16:creationId xmlns:a16="http://schemas.microsoft.com/office/drawing/2014/main" id="{84DBB454-9768-4042-8AA8-581C65A36E3D}"/>
              </a:ext>
            </a:extLst>
          </p:cNvPr>
          <p:cNvSpPr txBox="1"/>
          <p:nvPr/>
        </p:nvSpPr>
        <p:spPr>
          <a:xfrm>
            <a:off x="1999822" y="1156564"/>
            <a:ext cx="8105184" cy="603499"/>
          </a:xfrm>
          <a:prstGeom prst="rect">
            <a:avLst/>
          </a:prstGeom>
          <a:noFill/>
        </p:spPr>
        <p:txBody>
          <a:bodyPr wrap="square" lIns="0" tIns="0" rIns="0" bIns="0" rtlCol="0" anchor="ctr">
            <a:spAutoFit/>
          </a:bodyPr>
          <a:lstStyle/>
          <a:p>
            <a:pPr defTabSz="914367">
              <a:spcBef>
                <a:spcPts val="392"/>
              </a:spcBef>
            </a:pPr>
            <a:r>
              <a:rPr lang="zh-CN" altLang="en-US" sz="1961" b="1" dirty="0">
                <a:solidFill>
                  <a:srgbClr val="1A1A1A"/>
                </a:solidFill>
                <a:latin typeface="Segoe UI Semibold" panose="020B0702040204020203" pitchFamily="34" charset="0"/>
                <a:ea typeface="Microsoft YaHei" panose="020B0503020204020204" pitchFamily="34" charset="-122"/>
              </a:rPr>
              <a:t>传入 </a:t>
            </a:r>
            <a:r>
              <a:rPr lang="en-US" altLang="zh-CN" sz="1961" b="1" dirty="0">
                <a:solidFill>
                  <a:srgbClr val="1A1A1A"/>
                </a:solidFill>
                <a:latin typeface="Segoe UI Semibold" panose="020B0702040204020203" pitchFamily="34" charset="0"/>
                <a:ea typeface="Microsoft YaHei" panose="020B0503020204020204" pitchFamily="34" charset="-122"/>
              </a:rPr>
              <a:t>Webhook </a:t>
            </a:r>
            <a:r>
              <a:rPr lang="zh-CN" altLang="en-US" sz="1961" b="1" dirty="0">
                <a:solidFill>
                  <a:srgbClr val="1A1A1A"/>
                </a:solidFill>
                <a:latin typeface="Segoe UI Semibold" panose="020B0702040204020203" pitchFamily="34" charset="0"/>
                <a:ea typeface="Microsoft YaHei" panose="020B0503020204020204" pitchFamily="34" charset="-122"/>
              </a:rPr>
              <a:t>充当连接器，为外部应用提供在团队通道中共享内容的简单方法。 它们对跟踪和通知很有帮助。</a:t>
            </a:r>
            <a:endParaRPr lang="zh-CN" altLang="en-US" sz="1765" b="1" dirty="0">
              <a:solidFill>
                <a:srgbClr val="1A1A1A"/>
              </a:solidFill>
              <a:latin typeface="Segoe UI Semibold" panose="020B0702040204020203" pitchFamily="34" charset="0"/>
              <a:ea typeface="Microsoft YaHei" panose="020B0503020204020204" pitchFamily="34" charset="-122"/>
            </a:endParaRPr>
          </a:p>
        </p:txBody>
      </p:sp>
      <p:cxnSp>
        <p:nvCxnSpPr>
          <p:cNvPr id="9" name="Straight Connector 8">
            <a:extLst>
              <a:ext uri="{FF2B5EF4-FFF2-40B4-BE49-F238E27FC236}">
                <a16:creationId xmlns:a16="http://schemas.microsoft.com/office/drawing/2014/main" id="{B637D82D-5250-42FD-9693-CCEBFDDCC82E}"/>
              </a:ext>
              <a:ext uri="{C183D7F6-B498-43B3-948B-1728B52AA6E4}">
                <adec:decorative xmlns:adec="http://schemas.microsoft.com/office/drawing/2017/decorative" val="1"/>
              </a:ext>
            </a:extLst>
          </p:cNvPr>
          <p:cNvCxnSpPr>
            <a:cxnSpLocks/>
          </p:cNvCxnSpPr>
          <p:nvPr/>
        </p:nvCxnSpPr>
        <p:spPr>
          <a:xfrm>
            <a:off x="1999822" y="2131528"/>
            <a:ext cx="81063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向上箭头的图标">
            <a:extLst>
              <a:ext uri="{FF2B5EF4-FFF2-40B4-BE49-F238E27FC236}">
                <a16:creationId xmlns:a16="http://schemas.microsoft.com/office/drawing/2014/main" id="{E978A51E-93AC-46F3-B530-A4E7D0221DD5}"/>
              </a:ext>
            </a:extLst>
          </p:cNvPr>
          <p:cNvPicPr>
            <a:picLocks noChangeAspect="1"/>
          </p:cNvPicPr>
          <p:nvPr/>
        </p:nvPicPr>
        <p:blipFill>
          <a:blip r:embed="rId4"/>
          <a:stretch>
            <a:fillRect/>
          </a:stretch>
        </p:blipFill>
        <p:spPr>
          <a:xfrm>
            <a:off x="588264" y="2458246"/>
            <a:ext cx="906689" cy="905417"/>
          </a:xfrm>
          <a:prstGeom prst="rect">
            <a:avLst/>
          </a:prstGeom>
        </p:spPr>
      </p:pic>
      <p:sp>
        <p:nvSpPr>
          <p:cNvPr id="8" name="TextBox 7">
            <a:extLst>
              <a:ext uri="{FF2B5EF4-FFF2-40B4-BE49-F238E27FC236}">
                <a16:creationId xmlns:a16="http://schemas.microsoft.com/office/drawing/2014/main" id="{9A7D4B9B-8475-41E6-960A-F8BCC5A80599}"/>
              </a:ext>
            </a:extLst>
          </p:cNvPr>
          <p:cNvSpPr txBox="1"/>
          <p:nvPr/>
        </p:nvSpPr>
        <p:spPr>
          <a:xfrm>
            <a:off x="1999822" y="2482616"/>
            <a:ext cx="8105184" cy="603453"/>
          </a:xfrm>
          <a:prstGeom prst="rect">
            <a:avLst/>
          </a:prstGeom>
          <a:noFill/>
        </p:spPr>
        <p:txBody>
          <a:bodyPr wrap="square" lIns="0" tIns="0" rIns="0" bIns="0" rtlCol="0" anchor="ctr">
            <a:spAutoFit/>
          </a:bodyPr>
          <a:lstStyle/>
          <a:p>
            <a:pPr defTabSz="914367">
              <a:spcBef>
                <a:spcPts val="392"/>
              </a:spcBef>
            </a:pPr>
            <a:r>
              <a:rPr lang="zh-CN" altLang="en-US" sz="1961" b="1">
                <a:solidFill>
                  <a:srgbClr val="1A1A1A"/>
                </a:solidFill>
                <a:latin typeface="Segoe UI Semibold" panose="020B0702040204020203" pitchFamily="34" charset="0"/>
                <a:ea typeface="Microsoft YaHei" panose="020B0503020204020204" pitchFamily="34" charset="-122"/>
              </a:rPr>
              <a:t>对于你要发布的消息（通常为卡片格式），</a:t>
            </a:r>
            <a:r>
              <a:rPr lang="en-US" altLang="zh-CN" sz="1961" b="1">
                <a:solidFill>
                  <a:srgbClr val="1A1A1A"/>
                </a:solidFill>
                <a:latin typeface="Segoe UI Semibold" panose="020B0702040204020203" pitchFamily="34" charset="0"/>
                <a:ea typeface="Microsoft YaHei" panose="020B0503020204020204" pitchFamily="34" charset="-122"/>
              </a:rPr>
              <a:t>Teams </a:t>
            </a:r>
            <a:r>
              <a:rPr lang="zh-CN" altLang="en-US" sz="1961" b="1">
                <a:solidFill>
                  <a:srgbClr val="1A1A1A"/>
                </a:solidFill>
                <a:latin typeface="Segoe UI Semibold" panose="020B0702040204020203" pitchFamily="34" charset="0"/>
                <a:ea typeface="Microsoft YaHei" panose="020B0503020204020204" pitchFamily="34" charset="-122"/>
              </a:rPr>
              <a:t>可提供唯一 </a:t>
            </a:r>
            <a:r>
              <a:rPr lang="en-US" altLang="zh-CN" sz="1961" b="1">
                <a:solidFill>
                  <a:srgbClr val="1A1A1A"/>
                </a:solidFill>
                <a:latin typeface="Segoe UI Semibold" panose="020B0702040204020203" pitchFamily="34" charset="0"/>
                <a:ea typeface="Microsoft YaHei" panose="020B0503020204020204" pitchFamily="34" charset="-122"/>
              </a:rPr>
              <a:t>URL</a:t>
            </a:r>
            <a:r>
              <a:rPr lang="zh-CN" altLang="en-US" sz="1961" b="1">
                <a:solidFill>
                  <a:srgbClr val="1A1A1A"/>
                </a:solidFill>
                <a:latin typeface="Segoe UI Semibold" panose="020B0702040204020203" pitchFamily="34" charset="0"/>
                <a:ea typeface="Microsoft YaHei" panose="020B0503020204020204" pitchFamily="34" charset="-122"/>
              </a:rPr>
              <a:t>，你可以向该 </a:t>
            </a:r>
            <a:r>
              <a:rPr lang="en-US" altLang="zh-CN" sz="1961" b="1">
                <a:solidFill>
                  <a:srgbClr val="1A1A1A"/>
                </a:solidFill>
                <a:latin typeface="Segoe UI Semibold" panose="020B0702040204020203" pitchFamily="34" charset="0"/>
                <a:ea typeface="Microsoft YaHei" panose="020B0503020204020204" pitchFamily="34" charset="-122"/>
              </a:rPr>
              <a:t>URL </a:t>
            </a:r>
            <a:r>
              <a:rPr lang="zh-CN" altLang="en-US" sz="1961" b="1">
                <a:solidFill>
                  <a:srgbClr val="1A1A1A"/>
                </a:solidFill>
                <a:latin typeface="Segoe UI Semibold" panose="020B0702040204020203" pitchFamily="34" charset="0"/>
                <a:ea typeface="Microsoft YaHei" panose="020B0503020204020204" pitchFamily="34" charset="-122"/>
              </a:rPr>
              <a:t>发送 </a:t>
            </a:r>
            <a:r>
              <a:rPr lang="en-US" altLang="zh-CN" sz="1961" b="1">
                <a:solidFill>
                  <a:srgbClr val="1A1A1A"/>
                </a:solidFill>
                <a:latin typeface="Segoe UI Semibold" panose="020B0702040204020203" pitchFamily="34" charset="0"/>
                <a:ea typeface="Microsoft YaHei" panose="020B0503020204020204" pitchFamily="34" charset="-122"/>
              </a:rPr>
              <a:t>JSON </a:t>
            </a:r>
            <a:r>
              <a:rPr lang="zh-CN" altLang="en-US" sz="1961" b="1">
                <a:solidFill>
                  <a:srgbClr val="1A1A1A"/>
                </a:solidFill>
                <a:latin typeface="Segoe UI Semibold" panose="020B0702040204020203" pitchFamily="34" charset="0"/>
                <a:ea typeface="Microsoft YaHei" panose="020B0503020204020204" pitchFamily="34" charset="-122"/>
              </a:rPr>
              <a:t>负载。</a:t>
            </a:r>
            <a:endParaRPr lang="zh-CN" altLang="en-US" sz="1961" b="1" dirty="0">
              <a:solidFill>
                <a:srgbClr val="1A1A1A"/>
              </a:solidFill>
              <a:latin typeface="Segoe UI Semibold" panose="020B0702040204020203" pitchFamily="34" charset="0"/>
              <a:ea typeface="Microsoft YaHei" panose="020B0503020204020204" pitchFamily="34" charset="-122"/>
            </a:endParaRPr>
          </a:p>
        </p:txBody>
      </p:sp>
      <p:cxnSp>
        <p:nvCxnSpPr>
          <p:cNvPr id="16" name="Straight Connector 15">
            <a:extLst>
              <a:ext uri="{FF2B5EF4-FFF2-40B4-BE49-F238E27FC236}">
                <a16:creationId xmlns:a16="http://schemas.microsoft.com/office/drawing/2014/main" id="{B4E4FAF2-29F8-4533-A709-E53EA8BE5BEF}"/>
              </a:ext>
              <a:ext uri="{C183D7F6-B498-43B3-948B-1728B52AA6E4}">
                <adec:decorative xmlns:adec="http://schemas.microsoft.com/office/drawing/2017/decorative" val="1"/>
              </a:ext>
            </a:extLst>
          </p:cNvPr>
          <p:cNvCxnSpPr>
            <a:cxnSpLocks/>
          </p:cNvCxnSpPr>
          <p:nvPr/>
        </p:nvCxnSpPr>
        <p:spPr>
          <a:xfrm>
            <a:off x="1999822" y="3401992"/>
            <a:ext cx="81063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两把钥匙连接在一个环上的图标">
            <a:extLst>
              <a:ext uri="{FF2B5EF4-FFF2-40B4-BE49-F238E27FC236}">
                <a16:creationId xmlns:a16="http://schemas.microsoft.com/office/drawing/2014/main" id="{FC34BD31-4B40-41E6-9D56-E9600D2D1FFF}"/>
              </a:ext>
            </a:extLst>
          </p:cNvPr>
          <p:cNvPicPr>
            <a:picLocks noChangeAspect="1"/>
          </p:cNvPicPr>
          <p:nvPr/>
        </p:nvPicPr>
        <p:blipFill>
          <a:blip r:embed="rId5"/>
          <a:stretch>
            <a:fillRect/>
          </a:stretch>
        </p:blipFill>
        <p:spPr>
          <a:xfrm>
            <a:off x="588264" y="3877463"/>
            <a:ext cx="906689" cy="905417"/>
          </a:xfrm>
          <a:prstGeom prst="rect">
            <a:avLst/>
          </a:prstGeom>
        </p:spPr>
      </p:pic>
      <p:sp>
        <p:nvSpPr>
          <p:cNvPr id="20" name="TextBox 19">
            <a:extLst>
              <a:ext uri="{FF2B5EF4-FFF2-40B4-BE49-F238E27FC236}">
                <a16:creationId xmlns:a16="http://schemas.microsoft.com/office/drawing/2014/main" id="{AF46B167-3F53-45ED-AC12-6E8AAD34F29F}"/>
              </a:ext>
            </a:extLst>
          </p:cNvPr>
          <p:cNvSpPr txBox="1"/>
          <p:nvPr/>
        </p:nvSpPr>
        <p:spPr>
          <a:xfrm>
            <a:off x="1999822" y="3748312"/>
            <a:ext cx="8105184" cy="1910934"/>
          </a:xfrm>
          <a:prstGeom prst="rect">
            <a:avLst/>
          </a:prstGeom>
          <a:noFill/>
        </p:spPr>
        <p:txBody>
          <a:bodyPr wrap="square" lIns="0" tIns="0" rIns="0" bIns="0" rtlCol="0" anchor="ctr">
            <a:spAutoFit/>
          </a:bodyPr>
          <a:lstStyle/>
          <a:p>
            <a:pPr defTabSz="914367">
              <a:spcBef>
                <a:spcPts val="392"/>
              </a:spcBef>
            </a:pPr>
            <a:r>
              <a:rPr lang="zh-CN" altLang="en-US" sz="1961" b="1" dirty="0">
                <a:solidFill>
                  <a:srgbClr val="1A1A1A"/>
                </a:solidFill>
                <a:latin typeface="Segoe UI Semibold" panose="020B0702040204020203" pitchFamily="34" charset="0"/>
                <a:ea typeface="Microsoft YaHei" panose="020B0503020204020204" pitchFamily="34" charset="-122"/>
              </a:rPr>
              <a:t>主要功能：</a:t>
            </a:r>
          </a:p>
          <a:p>
            <a:pPr defTabSz="914367">
              <a:spcBef>
                <a:spcPts val="392"/>
              </a:spcBef>
            </a:pPr>
            <a:r>
              <a:rPr lang="zh-CN" altLang="en-US" sz="1765" dirty="0">
                <a:solidFill>
                  <a:srgbClr val="1A1A1A"/>
                </a:solidFill>
                <a:latin typeface="Segoe UI" panose="020B0502040204020203" pitchFamily="34" charset="0"/>
                <a:ea typeface="Microsoft YaHei" panose="020B0503020204020204" pitchFamily="34" charset="-122"/>
              </a:rPr>
              <a:t>范围内的配置</a:t>
            </a:r>
          </a:p>
          <a:p>
            <a:pPr defTabSz="914367">
              <a:spcBef>
                <a:spcPts val="392"/>
              </a:spcBef>
            </a:pPr>
            <a:r>
              <a:rPr lang="zh-CN" altLang="en-US" sz="1765" dirty="0">
                <a:solidFill>
                  <a:srgbClr val="1A1A1A"/>
                </a:solidFill>
                <a:latin typeface="Segoe UI" panose="020B0502040204020203" pitchFamily="34" charset="0"/>
                <a:ea typeface="Microsoft YaHei" panose="020B0503020204020204" pitchFamily="34" charset="-122"/>
              </a:rPr>
              <a:t>保护资源定义</a:t>
            </a:r>
          </a:p>
          <a:p>
            <a:pPr defTabSz="914367">
              <a:spcBef>
                <a:spcPts val="392"/>
              </a:spcBef>
            </a:pPr>
            <a:r>
              <a:rPr lang="zh-CN" altLang="en-US" sz="1765" dirty="0">
                <a:solidFill>
                  <a:srgbClr val="1A1A1A"/>
                </a:solidFill>
                <a:latin typeface="Segoe UI" panose="020B0502040204020203" pitchFamily="34" charset="0"/>
                <a:ea typeface="Microsoft YaHei" panose="020B0503020204020204" pitchFamily="34" charset="-122"/>
              </a:rPr>
              <a:t>可操作的消息传递支持</a:t>
            </a:r>
          </a:p>
          <a:p>
            <a:pPr defTabSz="914367">
              <a:spcBef>
                <a:spcPts val="392"/>
              </a:spcBef>
            </a:pPr>
            <a:r>
              <a:rPr lang="zh-CN" altLang="en-US" sz="1765" dirty="0">
                <a:solidFill>
                  <a:srgbClr val="1A1A1A"/>
                </a:solidFill>
                <a:latin typeface="Segoe UI" panose="020B0502040204020203" pitchFamily="34" charset="0"/>
                <a:ea typeface="Microsoft YaHei" panose="020B0503020204020204" pitchFamily="34" charset="-122"/>
              </a:rPr>
              <a:t>独立的 </a:t>
            </a:r>
            <a:r>
              <a:rPr lang="en-US" altLang="zh-CN" sz="1765" dirty="0">
                <a:solidFill>
                  <a:srgbClr val="1A1A1A"/>
                </a:solidFill>
                <a:latin typeface="Segoe UI" panose="020B0502040204020203" pitchFamily="34" charset="0"/>
                <a:ea typeface="Microsoft YaHei" panose="020B0503020204020204" pitchFamily="34" charset="-122"/>
              </a:rPr>
              <a:t>HTTPS </a:t>
            </a:r>
            <a:r>
              <a:rPr lang="zh-CN" altLang="en-US" sz="1765" dirty="0">
                <a:solidFill>
                  <a:srgbClr val="1A1A1A"/>
                </a:solidFill>
                <a:latin typeface="Segoe UI" panose="020B0502040204020203" pitchFamily="34" charset="0"/>
                <a:ea typeface="Microsoft YaHei" panose="020B0503020204020204" pitchFamily="34" charset="-122"/>
              </a:rPr>
              <a:t>消息传递支持</a:t>
            </a:r>
          </a:p>
          <a:p>
            <a:pPr defTabSz="914367">
              <a:spcBef>
                <a:spcPts val="392"/>
              </a:spcBef>
            </a:pPr>
            <a:r>
              <a:rPr lang="en-US" altLang="zh-CN" sz="1765" dirty="0">
                <a:solidFill>
                  <a:srgbClr val="1A1A1A"/>
                </a:solidFill>
                <a:latin typeface="Segoe UI" panose="020B0502040204020203" pitchFamily="34" charset="0"/>
                <a:ea typeface="Microsoft YaHei" panose="020B0503020204020204" pitchFamily="34" charset="-122"/>
              </a:rPr>
              <a:t>Markdown </a:t>
            </a:r>
            <a:r>
              <a:rPr lang="zh-CN" altLang="en-US" sz="1765" dirty="0">
                <a:solidFill>
                  <a:srgbClr val="1A1A1A"/>
                </a:solidFill>
                <a:latin typeface="Segoe UI" panose="020B0502040204020203" pitchFamily="34" charset="0"/>
                <a:ea typeface="Microsoft YaHei" panose="020B0503020204020204" pitchFamily="34" charset="-122"/>
              </a:rPr>
              <a:t>支持</a:t>
            </a:r>
          </a:p>
        </p:txBody>
      </p:sp>
    </p:spTree>
    <p:extLst>
      <p:ext uri="{BB962C8B-B14F-4D97-AF65-F5344CB8AC3E}">
        <p14:creationId xmlns:p14="http://schemas.microsoft.com/office/powerpoint/2010/main" val="26570947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72B409-FAEC-45FC-BFC2-19D191D69C8F}"/>
              </a:ext>
              <a:ext uri="{C183D7F6-B498-43B3-948B-1728B52AA6E4}">
                <adec:decorative xmlns:adec="http://schemas.microsoft.com/office/drawing/2017/decorative" val="1"/>
              </a:ext>
            </a:extLst>
          </p:cNvPr>
          <p:cNvSpPr txBox="1"/>
          <p:nvPr/>
        </p:nvSpPr>
        <p:spPr>
          <a:xfrm>
            <a:off x="6196977" y="910918"/>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6740" y="257454"/>
            <a:ext cx="11018520" cy="430826"/>
          </a:xfrm>
        </p:spPr>
        <p:txBody>
          <a:bodyPr/>
          <a:lstStyle/>
          <a:p>
            <a:r>
              <a:rPr lang="zh-CN" altLang="en-US" b="1" dirty="0">
                <a:latin typeface="Segoe UI Semibold" panose="020B0702040204020203" pitchFamily="34" charset="0"/>
                <a:ea typeface="Microsoft YaHei" panose="020B0503020204020204" pitchFamily="34" charset="-122"/>
              </a:rPr>
              <a:t>添加传入 </a:t>
            </a:r>
            <a:r>
              <a:rPr lang="en-US" altLang="zh-CN" b="1" dirty="0">
                <a:latin typeface="Segoe UI Semibold" panose="020B0702040204020203" pitchFamily="34" charset="0"/>
                <a:ea typeface="Microsoft YaHei" panose="020B0503020204020204" pitchFamily="34" charset="-122"/>
              </a:rPr>
              <a:t>Webhook</a:t>
            </a:r>
          </a:p>
        </p:txBody>
      </p:sp>
      <p:sp>
        <p:nvSpPr>
          <p:cNvPr id="4" name="TextBox 3">
            <a:extLst>
              <a:ext uri="{FF2B5EF4-FFF2-40B4-BE49-F238E27FC236}">
                <a16:creationId xmlns:a16="http://schemas.microsoft.com/office/drawing/2014/main" id="{E3508D8B-A795-45BD-9B00-D2A6BD7E2B1E}"/>
              </a:ext>
              <a:ext uri="{C183D7F6-B498-43B3-948B-1728B52AA6E4}">
                <adec:decorative xmlns:adec="http://schemas.microsoft.com/office/drawing/2017/decorative" val="1"/>
              </a:ext>
            </a:extLst>
          </p:cNvPr>
          <p:cNvSpPr txBox="1"/>
          <p:nvPr/>
        </p:nvSpPr>
        <p:spPr>
          <a:xfrm>
            <a:off x="549354" y="910918"/>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14367">
              <a:spcBef>
                <a:spcPts val="392"/>
              </a:spcBef>
            </a:pPr>
            <a:r>
              <a:rPr lang="zh-CN" altLang="en-US" sz="1961" b="1" dirty="0">
                <a:solidFill>
                  <a:srgbClr val="1A1A1A"/>
                </a:solidFill>
                <a:latin typeface="Segoe UI Semibold" panose="020B0702040204020203" pitchFamily="34" charset="0"/>
                <a:ea typeface="Microsoft YaHei" panose="020B0503020204020204" pitchFamily="34" charset="-122"/>
              </a:rPr>
              <a:t>注册传入 </a:t>
            </a:r>
            <a:r>
              <a:rPr lang="en-US" altLang="zh-CN" sz="1961" b="1" dirty="0">
                <a:solidFill>
                  <a:srgbClr val="1A1A1A"/>
                </a:solidFill>
                <a:latin typeface="Segoe UI Semibold" panose="020B0702040204020203" pitchFamily="34" charset="0"/>
                <a:ea typeface="Microsoft YaHei" panose="020B0503020204020204" pitchFamily="34" charset="-122"/>
              </a:rPr>
              <a:t>Webhook</a:t>
            </a:r>
          </a:p>
          <a:p>
            <a:pPr defTabSz="914367">
              <a:spcBef>
                <a:spcPts val="392"/>
              </a:spcBef>
            </a:pPr>
            <a:endParaRPr lang="zh-CN" altLang="en-US" sz="1765" b="1" dirty="0">
              <a:solidFill>
                <a:srgbClr val="1A1A1A"/>
              </a:solidFill>
              <a:latin typeface="Segoe UI" panose="020B0502040204020203" pitchFamily="34" charset="0"/>
              <a:ea typeface="Microsoft YaHei" panose="020B0503020204020204" pitchFamily="34" charset="-122"/>
            </a:endParaRPr>
          </a:p>
          <a:p>
            <a:pPr defTabSz="914367">
              <a:spcBef>
                <a:spcPts val="392"/>
              </a:spcBef>
            </a:pPr>
            <a:r>
              <a:rPr lang="zh-CN" altLang="en-US" sz="1961" b="1" dirty="0">
                <a:solidFill>
                  <a:srgbClr val="1A1A1A"/>
                </a:solidFill>
                <a:latin typeface="Segoe UI Semibold" panose="020B0702040204020203" pitchFamily="34" charset="0"/>
                <a:ea typeface="Microsoft YaHei" panose="020B0503020204020204" pitchFamily="34" charset="-122"/>
              </a:rPr>
              <a:t>从传入 </a:t>
            </a:r>
            <a:r>
              <a:rPr lang="en-US" altLang="zh-CN" sz="1961" b="1" dirty="0">
                <a:solidFill>
                  <a:srgbClr val="1A1A1A"/>
                </a:solidFill>
                <a:latin typeface="Segoe UI Semibold" panose="020B0702040204020203" pitchFamily="34" charset="0"/>
                <a:ea typeface="Microsoft YaHei" panose="020B0503020204020204" pitchFamily="34" charset="-122"/>
              </a:rPr>
              <a:t>Webhook </a:t>
            </a:r>
            <a:r>
              <a:rPr lang="zh-CN" altLang="en-US" sz="1961" b="1" dirty="0">
                <a:solidFill>
                  <a:srgbClr val="1A1A1A"/>
                </a:solidFill>
                <a:latin typeface="Segoe UI Semibold" panose="020B0702040204020203" pitchFamily="34" charset="0"/>
                <a:ea typeface="Microsoft YaHei" panose="020B0503020204020204" pitchFamily="34" charset="-122"/>
              </a:rPr>
              <a:t>向通道发送消息</a:t>
            </a:r>
          </a:p>
        </p:txBody>
      </p:sp>
      <p:pic>
        <p:nvPicPr>
          <p:cNvPr id="7" name="Picture 6" descr="一个传入的 Webhook 消息会显示在使用卡片的通道的对话选项卡中。这张卡片的标题是矮行星冥王星的细节，包括有关矮行星冥王星的文字信息。">
            <a:extLst>
              <a:ext uri="{FF2B5EF4-FFF2-40B4-BE49-F238E27FC236}">
                <a16:creationId xmlns:a16="http://schemas.microsoft.com/office/drawing/2014/main" id="{E300A3C8-47A7-476D-8395-85DD5E291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117" y="1027475"/>
            <a:ext cx="5296003" cy="4504242"/>
          </a:xfrm>
          <a:prstGeom prst="rect">
            <a:avLst/>
          </a:prstGeom>
        </p:spPr>
      </p:pic>
    </p:spTree>
    <p:extLst>
      <p:ext uri="{BB962C8B-B14F-4D97-AF65-F5344CB8AC3E}">
        <p14:creationId xmlns:p14="http://schemas.microsoft.com/office/powerpoint/2010/main" val="14720189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795369"/>
            <a:ext cx="2209420" cy="1267270"/>
          </a:xfrm>
        </p:spPr>
        <p:txBody>
          <a:bodyPr/>
          <a:lstStyle/>
          <a:p>
            <a:r>
              <a:rPr lang="zh-CN" altLang="en-US" b="1" dirty="0">
                <a:latin typeface="Segoe UI Semibold" panose="020B0702040204020203" pitchFamily="34" charset="0"/>
                <a:ea typeface="Microsoft YaHei" panose="020B0503020204020204" pitchFamily="34" charset="-122"/>
              </a:rPr>
              <a:t>使用团队合作的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端点</a:t>
            </a:r>
          </a:p>
        </p:txBody>
      </p:sp>
      <p:sp>
        <p:nvSpPr>
          <p:cNvPr id="4" name="TextBox 3">
            <a:extLst>
              <a:ext uri="{FF2B5EF4-FFF2-40B4-BE49-F238E27FC236}">
                <a16:creationId xmlns:a16="http://schemas.microsoft.com/office/drawing/2014/main" id="{3C367937-F963-4505-A937-F221536BEFE6}"/>
              </a:ext>
            </a:extLst>
          </p:cNvPr>
          <p:cNvSpPr txBox="1"/>
          <p:nvPr/>
        </p:nvSpPr>
        <p:spPr>
          <a:xfrm>
            <a:off x="3458630" y="2795375"/>
            <a:ext cx="8165324" cy="1267251"/>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使用 </a:t>
            </a:r>
            <a:r>
              <a:rPr lang="en-US" altLang="zh-CN" sz="2745">
                <a:latin typeface="Calibri" panose="020F0502020204030204" pitchFamily="34" charset="0"/>
                <a:ea typeface="Microsoft YaHei" panose="020B0503020204020204" pitchFamily="34" charset="-122"/>
              </a:rPr>
              <a:t>Microsoft Graph </a:t>
            </a:r>
            <a:r>
              <a:rPr lang="zh-CN" altLang="en-US" sz="2745">
                <a:latin typeface="Calibri" panose="020F0502020204030204" pitchFamily="34" charset="0"/>
                <a:ea typeface="Microsoft YaHei" panose="020B0503020204020204" pitchFamily="34" charset="-122"/>
              </a:rPr>
              <a:t>与 </a:t>
            </a:r>
            <a:r>
              <a:rPr lang="en-US" altLang="zh-CN" sz="2745">
                <a:latin typeface="Calibri" panose="020F0502020204030204" pitchFamily="34" charset="0"/>
                <a:ea typeface="Microsoft YaHei" panose="020B0503020204020204" pitchFamily="34" charset="-122"/>
              </a:rPr>
              <a:t>Microsoft Teams</a:t>
            </a:r>
          </a:p>
          <a:p>
            <a:pPr marL="336145" indent="-336145" defTabSz="914367"/>
            <a:r>
              <a:rPr lang="zh-CN" altLang="en-US" sz="2745">
                <a:latin typeface="Calibri" panose="020F0502020204030204" pitchFamily="34" charset="0"/>
                <a:ea typeface="Microsoft YaHei" panose="020B0503020204020204" pitchFamily="34" charset="-122"/>
              </a:rPr>
              <a:t>用 </a:t>
            </a:r>
            <a:r>
              <a:rPr lang="en-US" altLang="zh-CN" sz="2745">
                <a:latin typeface="Calibri" panose="020F0502020204030204" pitchFamily="34" charset="0"/>
                <a:ea typeface="Microsoft YaHei" panose="020B0503020204020204" pitchFamily="34" charset="-122"/>
              </a:rPr>
              <a:t>Microsoft Graph </a:t>
            </a:r>
            <a:r>
              <a:rPr lang="zh-CN" altLang="en-US" sz="2745">
                <a:latin typeface="Calibri" panose="020F0502020204030204" pitchFamily="34" charset="0"/>
                <a:ea typeface="Microsoft YaHei" panose="020B0503020204020204" pitchFamily="34" charset="-122"/>
              </a:rPr>
              <a:t>配置内置选项卡</a:t>
            </a:r>
          </a:p>
          <a:p>
            <a:pPr marL="336145" indent="-336145" defTabSz="914367"/>
            <a:r>
              <a:rPr lang="zh-CN" altLang="en-US" sz="2745">
                <a:latin typeface="Calibri" panose="020F0502020204030204" pitchFamily="34" charset="0"/>
                <a:ea typeface="Microsoft YaHei" panose="020B0503020204020204" pitchFamily="34" charset="-122"/>
              </a:rPr>
              <a:t>使用 </a:t>
            </a:r>
            <a:r>
              <a:rPr lang="en-US" altLang="zh-CN" sz="2745">
                <a:latin typeface="Calibri" panose="020F0502020204030204" pitchFamily="34" charset="0"/>
                <a:ea typeface="Microsoft YaHei" panose="020B0503020204020204" pitchFamily="34" charset="-122"/>
              </a:rPr>
              <a:t>Microsoft Graph </a:t>
            </a:r>
            <a:r>
              <a:rPr lang="zh-CN" altLang="en-US" sz="2745">
                <a:latin typeface="Calibri" panose="020F0502020204030204" pitchFamily="34" charset="0"/>
                <a:ea typeface="Microsoft YaHei" panose="020B0503020204020204" pitchFamily="34" charset="-122"/>
              </a:rPr>
              <a:t>发布到活动源</a:t>
            </a:r>
            <a:r>
              <a:rPr lang="zh-CN" altLang="en-US" sz="980">
                <a:latin typeface="Calibri" panose="020F0502020204030204" pitchFamily="34" charset="0"/>
                <a:ea typeface="Microsoft YaHei" panose="020B0503020204020204" pitchFamily="34" charset="-122"/>
              </a:rPr>
              <a:t> </a:t>
            </a:r>
            <a:endParaRPr lang="zh-CN" altLang="en-US" sz="980"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4256731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198028-02CF-4B2F-8B8F-B9F3CB16521C}"/>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与 </a:t>
            </a:r>
            <a:r>
              <a:rPr lang="en-US" altLang="zh-CN" b="1" dirty="0">
                <a:latin typeface="Segoe UI Semibold" panose="020B0702040204020203" pitchFamily="34" charset="0"/>
                <a:ea typeface="Microsoft YaHei" panose="020B0503020204020204" pitchFamily="34" charset="-122"/>
              </a:rPr>
              <a:t>Microsoft Teams</a:t>
            </a:r>
          </a:p>
        </p:txBody>
      </p:sp>
      <p:pic>
        <p:nvPicPr>
          <p:cNvPr id="2" name="Picture 1" descr="包含两条水平线和两条垂直弧线的地球仪图标">
            <a:extLst>
              <a:ext uri="{FF2B5EF4-FFF2-40B4-BE49-F238E27FC236}">
                <a16:creationId xmlns:a16="http://schemas.microsoft.com/office/drawing/2014/main" id="{4A98B6DB-8AE6-4EC3-94BB-12A36D4AE131}"/>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7056206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E7B84-B29E-CF40-90CA-987D798F66C7}"/>
              </a:ext>
            </a:extLst>
          </p:cNvPr>
          <p:cNvSpPr>
            <a:spLocks noGrp="1"/>
          </p:cNvSpPr>
          <p:nvPr>
            <p:ph type="title"/>
          </p:nvPr>
        </p:nvSpPr>
        <p:spPr>
          <a:xfrm>
            <a:off x="442766" y="281934"/>
            <a:ext cx="11306469" cy="403079"/>
          </a:xfrm>
        </p:spPr>
        <p:txBody>
          <a:bodyPr wrap="square" anchor="t">
            <a:normAutofit/>
          </a:bodyPr>
          <a:lstStyle/>
          <a:p>
            <a:r>
              <a:rPr lang="zh-CN" altLang="en-US" b="1">
                <a:latin typeface="Segoe UI Semibold" panose="020B0702040204020203" pitchFamily="34" charset="0"/>
                <a:ea typeface="Microsoft YaHei" panose="020B0503020204020204" pitchFamily="34" charset="-122"/>
              </a:rPr>
              <a:t>为什么要与 </a:t>
            </a:r>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整合？</a:t>
            </a:r>
            <a:endParaRPr lang="zh-CN" altLang="en-US" b="1" dirty="0">
              <a:latin typeface="Segoe UI Semibold" panose="020B0702040204020203" pitchFamily="34" charset="0"/>
              <a:ea typeface="Microsoft YaHei" panose="020B0503020204020204" pitchFamily="34" charset="-122"/>
            </a:endParaRPr>
          </a:p>
        </p:txBody>
      </p:sp>
      <p:graphicFrame>
        <p:nvGraphicFramePr>
          <p:cNvPr id="23" name="Diagram 22" descr="Graphic represents the reasons why to integrate with Microsoft Teams. ">
            <a:extLst>
              <a:ext uri="{FF2B5EF4-FFF2-40B4-BE49-F238E27FC236}">
                <a16:creationId xmlns:a16="http://schemas.microsoft.com/office/drawing/2014/main" id="{C621115E-8A35-8749-8E89-783386BFD589}"/>
              </a:ext>
            </a:extLst>
          </p:cNvPr>
          <p:cNvGraphicFramePr/>
          <p:nvPr>
            <p:extLst>
              <p:ext uri="{D42A27DB-BD31-4B8C-83A1-F6EECF244321}">
                <p14:modId xmlns:p14="http://schemas.microsoft.com/office/powerpoint/2010/main" val="584666371"/>
              </p:ext>
            </p:extLst>
          </p:nvPr>
        </p:nvGraphicFramePr>
        <p:xfrm>
          <a:off x="322513" y="960874"/>
          <a:ext cx="11306469" cy="4564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3082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B0512A-0F62-8C46-9C80-4790FB37CAEC}"/>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和团队合作端点</a:t>
            </a:r>
          </a:p>
        </p:txBody>
      </p:sp>
      <p:sp>
        <p:nvSpPr>
          <p:cNvPr id="4" name="Text Placeholder 3">
            <a:extLst>
              <a:ext uri="{FF2B5EF4-FFF2-40B4-BE49-F238E27FC236}">
                <a16:creationId xmlns:a16="http://schemas.microsoft.com/office/drawing/2014/main" id="{4E23A49D-6875-8A40-A243-39C57D88235D}"/>
              </a:ext>
              <a:ext uri="{C183D7F6-B498-43B3-948B-1728B52AA6E4}">
                <adec:decorative xmlns:adec="http://schemas.microsoft.com/office/drawing/2017/decorative" val="1"/>
              </a:ext>
            </a:extLst>
          </p:cNvPr>
          <p:cNvSpPr>
            <a:spLocks noGrp="1"/>
          </p:cNvSpPr>
          <p:nvPr>
            <p:ph type="body" sz="quarter" idx="10"/>
          </p:nvPr>
        </p:nvSpPr>
        <p:spPr>
          <a:xfrm>
            <a:off x="348611" y="1895785"/>
            <a:ext cx="11413853" cy="2864567"/>
          </a:xfrm>
          <a:solidFill>
            <a:schemeClr val="bg1">
              <a:lumMod val="95000"/>
            </a:schemeClr>
          </a:solidFill>
        </p:spPr>
        <p:txBody>
          <a:bodyPr/>
          <a:lstStyle/>
          <a:p>
            <a:endParaRPr lang="zh-CN" altLang="en-US" sz="2353" dirty="0">
              <a:latin typeface="Segoe UI Semibold" panose="020B0702040204020203" pitchFamily="34" charset="0"/>
              <a:ea typeface="Microsoft YaHei" panose="020B0503020204020204" pitchFamily="34" charset="-122"/>
            </a:endParaRPr>
          </a:p>
          <a:p>
            <a:r>
              <a:rPr lang="en-US" altLang="zh-CN" b="1" dirty="0">
                <a:solidFill>
                  <a:schemeClr val="accent1"/>
                </a:solidFill>
                <a:latin typeface="Segoe UI Semibold" panose="020B0702040204020203" pitchFamily="34" charset="0"/>
                <a:ea typeface="Microsoft YaHei" panose="020B0503020204020204" pitchFamily="34" charset="-122"/>
                <a:cs typeface="+mn-cs"/>
              </a:rPr>
              <a:t>Microsoft Teams </a:t>
            </a:r>
            <a:r>
              <a:rPr lang="zh-CN" altLang="en-US" b="1" dirty="0">
                <a:solidFill>
                  <a:schemeClr val="accent1"/>
                </a:solidFill>
                <a:latin typeface="Segoe UI Semibold" panose="020B0702040204020203" pitchFamily="34" charset="0"/>
                <a:ea typeface="Microsoft YaHei" panose="020B0503020204020204" pitchFamily="34" charset="-122"/>
                <a:cs typeface="+mn-cs"/>
              </a:rPr>
              <a:t>团队建立在 </a:t>
            </a:r>
            <a:r>
              <a:rPr lang="en-US" altLang="zh-CN" b="1" dirty="0">
                <a:solidFill>
                  <a:schemeClr val="accent1"/>
                </a:solidFill>
                <a:latin typeface="Segoe UI Semibold" panose="020B0702040204020203" pitchFamily="34" charset="0"/>
                <a:ea typeface="Microsoft YaHei" panose="020B0503020204020204" pitchFamily="34" charset="-122"/>
                <a:cs typeface="+mn-cs"/>
              </a:rPr>
              <a:t>Microsoft 365 </a:t>
            </a:r>
            <a:r>
              <a:rPr lang="zh-CN" altLang="en-US" b="1" dirty="0">
                <a:solidFill>
                  <a:schemeClr val="accent1"/>
                </a:solidFill>
                <a:latin typeface="Segoe UI Semibold" panose="020B0702040204020203" pitchFamily="34" charset="0"/>
                <a:ea typeface="Microsoft YaHei" panose="020B0503020204020204" pitchFamily="34" charset="-122"/>
                <a:cs typeface="+mn-cs"/>
              </a:rPr>
              <a:t>组和 </a:t>
            </a:r>
            <a:r>
              <a:rPr lang="en-US" altLang="zh-CN" b="1" dirty="0">
                <a:solidFill>
                  <a:schemeClr val="accent1"/>
                </a:solidFill>
                <a:latin typeface="Segoe UI Semibold" panose="020B0702040204020203" pitchFamily="34" charset="0"/>
                <a:ea typeface="Microsoft YaHei" panose="020B0503020204020204" pitchFamily="34" charset="-122"/>
                <a:cs typeface="+mn-cs"/>
              </a:rPr>
              <a:t>SharePoint </a:t>
            </a:r>
            <a:r>
              <a:rPr lang="zh-CN" altLang="en-US" b="1" dirty="0">
                <a:solidFill>
                  <a:schemeClr val="accent1"/>
                </a:solidFill>
                <a:latin typeface="Segoe UI Semibold" panose="020B0702040204020203" pitchFamily="34" charset="0"/>
                <a:ea typeface="Microsoft YaHei" panose="020B0503020204020204" pitchFamily="34" charset="-122"/>
                <a:cs typeface="+mn-cs"/>
              </a:rPr>
              <a:t>网站上</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许多 </a:t>
            </a:r>
            <a:r>
              <a:rPr lang="en-US" altLang="zh-CN" dirty="0">
                <a:latin typeface="Segoe UI" panose="020B0502040204020203" pitchFamily="34" charset="0"/>
                <a:ea typeface="Microsoft YaHei" panose="020B0503020204020204" pitchFamily="34" charset="-122"/>
              </a:rPr>
              <a:t>API </a:t>
            </a:r>
            <a:r>
              <a:rPr lang="zh-CN" altLang="en-US" dirty="0">
                <a:latin typeface="Segoe UI" panose="020B0502040204020203" pitchFamily="34" charset="0"/>
                <a:ea typeface="Microsoft YaHei" panose="020B0503020204020204" pitchFamily="34" charset="-122"/>
              </a:rPr>
              <a:t>调用将使用 </a:t>
            </a:r>
            <a:r>
              <a:rPr lang="en-US" altLang="zh-CN" b="1" dirty="0">
                <a:latin typeface="Segoe UI" panose="020B0502040204020203" pitchFamily="34" charset="0"/>
                <a:ea typeface="Microsoft YaHei" panose="020B0503020204020204" pitchFamily="34" charset="-122"/>
              </a:rPr>
              <a:t>/groups </a:t>
            </a:r>
            <a:r>
              <a:rPr lang="zh-CN" altLang="en-US" dirty="0">
                <a:latin typeface="Segoe UI" panose="020B0502040204020203" pitchFamily="34" charset="0"/>
                <a:ea typeface="Microsoft YaHei" panose="020B0503020204020204" pitchFamily="34" charset="-122"/>
              </a:rPr>
              <a:t>端点</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Microsoft Graph </a:t>
            </a:r>
            <a:r>
              <a:rPr lang="zh-CN" altLang="en-US" dirty="0">
                <a:latin typeface="Segoe UI" panose="020B0502040204020203" pitchFamily="34" charset="0"/>
                <a:ea typeface="Microsoft YaHei" panose="020B0503020204020204" pitchFamily="34" charset="-122"/>
              </a:rPr>
              <a:t>的团队合作端点：</a:t>
            </a:r>
            <a:r>
              <a:rPr lang="en-US" altLang="zh-CN" b="1" dirty="0">
                <a:latin typeface="Segoe UI" panose="020B0502040204020203" pitchFamily="34" charset="0"/>
                <a:ea typeface="Microsoft YaHei" panose="020B0503020204020204" pitchFamily="34" charset="-122"/>
              </a:rPr>
              <a:t>/team</a:t>
            </a:r>
            <a:endParaRPr lang="zh-CN" altLang="en-US" dirty="0">
              <a:latin typeface="Segoe UI" panose="020B0502040204020203" pitchFamily="34" charset="0"/>
              <a:ea typeface="Microsoft YaHei" panose="020B0503020204020204" pitchFamily="34" charset="-122"/>
            </a:endParaRPr>
          </a:p>
          <a:p>
            <a:endParaRPr lang="zh-CN" altLang="en-US" b="1"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5168439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279318"/>
            <a:ext cx="11018520" cy="430826"/>
          </a:xfrm>
        </p:spPr>
        <p:txBody>
          <a:bodyPr/>
          <a:lstStyle/>
          <a:p>
            <a:r>
              <a:rPr lang="zh-CN" altLang="en-US" b="1" dirty="0">
                <a:latin typeface="Segoe UI Semibold" panose="020B0702040204020203" pitchFamily="34" charset="0"/>
                <a:ea typeface="Microsoft YaHei" panose="020B0503020204020204" pitchFamily="34" charset="-122"/>
              </a:rPr>
              <a:t>创建团队 </a:t>
            </a:r>
            <a:r>
              <a:rPr lang="en-US" altLang="zh-CN" b="1" dirty="0">
                <a:latin typeface="Segoe UI Semibold" panose="020B0702040204020203" pitchFamily="34" charset="0"/>
                <a:ea typeface="Microsoft YaHei" panose="020B0503020204020204" pitchFamily="34" charset="-122"/>
              </a:rPr>
              <a:t>(1)</a:t>
            </a:r>
            <a:r>
              <a:rPr lang="zh-CN" altLang="en-US" b="1" dirty="0">
                <a:latin typeface="Segoe UI Semibold" panose="020B0702040204020203" pitchFamily="34" charset="0"/>
                <a:ea typeface="Microsoft YaHei" panose="020B0503020204020204" pitchFamily="34" charset="-122"/>
              </a:rPr>
              <a:t>：创建 </a:t>
            </a:r>
            <a:r>
              <a:rPr lang="en-US" altLang="zh-CN" b="1" dirty="0">
                <a:latin typeface="Segoe UI Semibold" panose="020B0702040204020203" pitchFamily="34" charset="0"/>
                <a:ea typeface="Microsoft YaHei" panose="020B0503020204020204" pitchFamily="34" charset="-122"/>
              </a:rPr>
              <a:t>Microsoft 365 </a:t>
            </a:r>
            <a:r>
              <a:rPr lang="zh-CN" altLang="en-US" b="1" dirty="0">
                <a:latin typeface="Segoe UI Semibold" panose="020B0702040204020203" pitchFamily="34" charset="0"/>
                <a:ea typeface="Microsoft YaHei" panose="020B0503020204020204" pitchFamily="34" charset="-122"/>
              </a:rPr>
              <a:t>组</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549354" y="906060"/>
            <a:ext cx="5495901" cy="4737356"/>
          </a:xfrm>
          <a:prstGeom prst="rect">
            <a:avLst/>
          </a:prstGeom>
          <a:solidFill>
            <a:schemeClr val="bg1">
              <a:lumMod val="95000"/>
            </a:schemeClr>
          </a:solidFill>
          <a:ln>
            <a:noFill/>
          </a:ln>
        </p:spPr>
        <p:txBody>
          <a:bodyPr wrap="square" lIns="179285" tIns="134464" rIns="179285" bIns="134464" rtlCol="0" anchor="ctr">
            <a:noAutofit/>
          </a:bodyPr>
          <a:lstStyle/>
          <a:p>
            <a:pPr algn="ctr" defTabSz="932563">
              <a:lnSpc>
                <a:spcPts val="2353"/>
              </a:lnSpc>
              <a:spcBef>
                <a:spcPct val="20000"/>
              </a:spcBef>
              <a:buSzPct val="90000"/>
            </a:pP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使用 </a:t>
            </a:r>
            <a:r>
              <a:rPr lang="en-US" altLang="zh-CN"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a:t>
            </a: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创建组 </a:t>
            </a:r>
          </a:p>
          <a:p>
            <a:pPr algn="ctr" defTabSz="932563">
              <a:lnSpc>
                <a:spcPts val="2353"/>
              </a:lnSpc>
              <a:spcBef>
                <a:spcPct val="20000"/>
              </a:spcBef>
              <a:buSzPct val="90000"/>
            </a:pP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图形 </a:t>
            </a:r>
            <a:r>
              <a:rPr lang="en-US" altLang="zh-CN"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v1.0`/ groups` </a:t>
            </a: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端点 </a:t>
            </a:r>
          </a:p>
          <a:p>
            <a:pPr algn="ctr" defTabSz="932563">
              <a:lnSpc>
                <a:spcPts val="2353"/>
              </a:lnSpc>
              <a:spcBef>
                <a:spcPct val="20000"/>
              </a:spcBef>
              <a:buSzPct val="90000"/>
            </a:pPr>
            <a:endPar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algn="ctr" defTabSz="932563">
              <a:lnSpc>
                <a:spcPts val="2353"/>
              </a:lnSpc>
              <a:spcBef>
                <a:spcPct val="20000"/>
              </a:spcBef>
              <a:buSzPct val="90000"/>
            </a:pP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提交 </a:t>
            </a:r>
            <a:r>
              <a:rPr lang="en-US" altLang="zh-CN"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HTTP POST </a:t>
            </a:r>
            <a:endPar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algn="ctr" defTabSz="932563">
              <a:lnSpc>
                <a:spcPts val="2353"/>
              </a:lnSpc>
              <a:spcBef>
                <a:spcPct val="20000"/>
              </a:spcBef>
              <a:buSzPct val="90000"/>
            </a:pPr>
            <a:r>
              <a:rPr lang="zh-CN" altLang="en-US" sz="2353">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与该组的详细信息</a:t>
            </a:r>
            <a:endPar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p:txBody>
      </p:sp>
      <p:sp>
        <p:nvSpPr>
          <p:cNvPr id="6" name="TextBox 5">
            <a:extLst>
              <a:ext uri="{FF2B5EF4-FFF2-40B4-BE49-F238E27FC236}">
                <a16:creationId xmlns:a16="http://schemas.microsoft.com/office/drawing/2014/main" id="{55743EA9-7C5C-43E9-9D76-F32CCE8BB9F9}"/>
              </a:ext>
              <a:ext uri="{C183D7F6-B498-43B3-948B-1728B52AA6E4}">
                <adec:decorative xmlns:adec="http://schemas.microsoft.com/office/drawing/2017/decorative" val="1"/>
              </a:ext>
            </a:extLst>
          </p:cNvPr>
          <p:cNvSpPr txBox="1"/>
          <p:nvPr/>
        </p:nvSpPr>
        <p:spPr>
          <a:xfrm>
            <a:off x="6196977" y="906060"/>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POST https://graph.microsoft.com/v1.0/groups</a:t>
            </a:r>
          </a:p>
          <a:p>
            <a:pPr defTabSz="914367">
              <a:spcBef>
                <a:spcPts val="196"/>
              </a:spcBef>
            </a:pP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displayName</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":"Flight 157", "mailNickname":"flight157",</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description":"Everything</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 about flight 157",</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visibility":"Private</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b="1" dirty="0" err="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groupTypes</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":["Unified"],</a:t>
            </a:r>
            <a:endParaRPr lang="zh-CN" altLang="en-US"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b="1" dirty="0" err="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mailEnabled</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":true, "</a:t>
            </a:r>
            <a:r>
              <a:rPr lang="en-US" altLang="zh-CN" sz="1274" b="1" dirty="0" err="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securityEnabled</a:t>
            </a:r>
            <a:r>
              <a:rPr lang="en-US" altLang="zh-CN"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":false,</a:t>
            </a:r>
            <a:endParaRPr lang="zh-CN" altLang="en-US" sz="1274"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members@odata.bind</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"https://graph.microsoft.com/v1.0/users/bec05f3d-a818-4b58-8c2e-2b4e74b0246d",</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"https://graph.microsoft.com/v1.0/users/ae67a4f4-2308-4522-9021-9f402ff0fba8"</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274" dirty="0" err="1">
                <a:latin typeface="Courier New" panose="02070309020205020404" pitchFamily="49" charset="0"/>
                <a:ea typeface="Microsoft YaHei" panose="020B0503020204020204" pitchFamily="34" charset="-122"/>
                <a:cs typeface="Courier New" panose="02070309020205020404" pitchFamily="49" charset="0"/>
              </a:rPr>
              <a:t>owners@odata.bind</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"https://graph.microsoft.com/v1.0/users/6a1272b5-f6fc-45c4-95fe-fe7c5a676133"</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dirty="0">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en-US" altLang="zh-CN" sz="1274"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25360984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290250"/>
            <a:ext cx="11018520" cy="430826"/>
          </a:xfrm>
        </p:spPr>
        <p:txBody>
          <a:bodyPr/>
          <a:lstStyle/>
          <a:p>
            <a:r>
              <a:rPr lang="zh-CN" altLang="en-US" b="1" dirty="0">
                <a:latin typeface="Segoe UI Semibold" panose="020B0702040204020203" pitchFamily="34" charset="0"/>
                <a:ea typeface="Microsoft YaHei" panose="020B0503020204020204" pitchFamily="34" charset="-122"/>
              </a:rPr>
              <a:t>创建团队 </a:t>
            </a:r>
            <a:r>
              <a:rPr lang="en-US" altLang="zh-CN" b="1" dirty="0">
                <a:latin typeface="Segoe UI Semibold" panose="020B0702040204020203" pitchFamily="34" charset="0"/>
                <a:ea typeface="Microsoft YaHei" panose="020B0503020204020204" pitchFamily="34" charset="-122"/>
              </a:rPr>
              <a:t>(2)</a:t>
            </a:r>
            <a:r>
              <a:rPr lang="zh-CN" altLang="en-US" b="1" dirty="0">
                <a:latin typeface="Segoe UI Semibold" panose="020B0702040204020203" pitchFamily="34" charset="0"/>
                <a:ea typeface="Microsoft YaHei" panose="020B0503020204020204" pitchFamily="34" charset="-122"/>
              </a:rPr>
              <a:t>：转换组</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588264" y="874481"/>
            <a:ext cx="5495901" cy="4737356"/>
          </a:xfrm>
          <a:prstGeom prst="rect">
            <a:avLst/>
          </a:prstGeom>
          <a:solidFill>
            <a:schemeClr val="bg1">
              <a:lumMod val="95000"/>
            </a:schemeClr>
          </a:solidFill>
          <a:ln>
            <a:noFill/>
          </a:ln>
        </p:spPr>
        <p:txBody>
          <a:bodyPr wrap="square" lIns="179285" tIns="134464" rIns="179285" bIns="134464" rtlCol="0" anchor="ctr">
            <a:noAutofit/>
          </a:bodyPr>
          <a:lstStyle/>
          <a:p>
            <a:pPr defTabSz="914367">
              <a:lnSpc>
                <a:spcPct val="90000"/>
              </a:lnSpc>
              <a:spcAft>
                <a:spcPts val="333"/>
              </a:spcAft>
              <a:defRPr/>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创建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365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组后，你可以将其转换为具有</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 teams`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端点的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团队。  </a:t>
            </a:r>
          </a:p>
          <a:p>
            <a:pPr defTabSz="914367">
              <a:lnSpc>
                <a:spcPct val="90000"/>
              </a:lnSpc>
              <a:spcAft>
                <a:spcPts val="333"/>
              </a:spcAft>
              <a:defRPr/>
            </a:pPr>
            <a:endPar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defTabSz="914367">
              <a:lnSpc>
                <a:spcPct val="90000"/>
              </a:lnSpc>
              <a:spcAft>
                <a:spcPts val="333"/>
              </a:spcAft>
              <a:defRPr/>
            </a:pP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提交包括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365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组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ID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的 </a:t>
            </a:r>
          </a:p>
          <a:p>
            <a:pPr defTabSz="914367">
              <a:lnSpc>
                <a:spcPct val="90000"/>
              </a:lnSpc>
              <a:spcAft>
                <a:spcPts val="333"/>
              </a:spcAft>
              <a:defRPr/>
            </a:pP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HTTP POST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以转换为团队。</a:t>
            </a:r>
          </a:p>
          <a:p>
            <a:pPr defTabSz="914367"/>
            <a:endParaRPr lang="zh-CN" altLang="en-US" sz="1029" dirty="0">
              <a:solidFill>
                <a:srgbClr val="1A1A1A"/>
              </a:solidFill>
              <a:latin typeface="Segoe UI" panose="020B0502040204020203" pitchFamily="34" charset="0"/>
              <a:ea typeface="Microsoft YaHei" panose="020B0503020204020204" pitchFamily="34" charset="-122"/>
            </a:endParaRPr>
          </a:p>
        </p:txBody>
      </p:sp>
      <p:sp>
        <p:nvSpPr>
          <p:cNvPr id="6" name="TextBox 5">
            <a:extLst>
              <a:ext uri="{FF2B5EF4-FFF2-40B4-BE49-F238E27FC236}">
                <a16:creationId xmlns:a16="http://schemas.microsoft.com/office/drawing/2014/main" id="{55743EA9-7C5C-43E9-9D76-F32CCE8BB9F9}"/>
              </a:ext>
              <a:ext uri="{C183D7F6-B498-43B3-948B-1728B52AA6E4}">
                <adec:decorative xmlns:adec="http://schemas.microsoft.com/office/drawing/2017/decorative" val="1"/>
              </a:ext>
            </a:extLst>
          </p:cNvPr>
          <p:cNvSpPr txBox="1"/>
          <p:nvPr/>
        </p:nvSpPr>
        <p:spPr>
          <a:xfrm>
            <a:off x="6235887" y="863550"/>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r>
              <a:rPr lang="en-US" altLang="zh-CN" sz="1274">
                <a:latin typeface="Courier New" panose="02070309020205020404" pitchFamily="49" charset="0"/>
                <a:ea typeface="Microsoft YaHei" panose="020B0503020204020204" pitchFamily="34" charset="-122"/>
                <a:cs typeface="Courier New" panose="02070309020205020404" pitchFamily="49" charset="0"/>
              </a:rPr>
              <a:t>POST https://graph.microsoft.com/v1.0/groups</a:t>
            </a:r>
          </a:p>
          <a:p>
            <a:pPr defTabSz="914367">
              <a:spcBef>
                <a:spcPts val="196"/>
              </a:spcBef>
            </a:pPr>
            <a:r>
              <a:rPr lang="en-US" altLang="zh-CN" sz="1274">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"displayName":"Flight 157", "mailNickname":"flight157",</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"description":"Everything about flight 157",</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"visibility":"Private",</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"groupTypes":["Unified"],</a:t>
            </a:r>
            <a:endParaRPr lang="zh-CN" altLang="en-US"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"mailEnabled":true, "securityEnabled":false,</a:t>
            </a:r>
            <a:endParaRPr lang="zh-CN" altLang="en-US" sz="1274"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"members@odata.bind":[</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"https://graph.microsoft.com/v1.0/users/bec05f3d-a818-4b58-8c2e-2b4e74b0246d",</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"https://graph.microsoft.com/v1.0/users/ae67a4f4-2308-4522-9021-9f402ff0fba8"</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"owners@odata.bind":[</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"https://graph.microsoft.com/v1.0/users/6a1272b5-f6fc-45c4-95fe-fe7c5a676133"</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zh-CN" altLang="en-US" sz="1274">
                <a:latin typeface="Courier New" panose="02070309020205020404" pitchFamily="49" charset="0"/>
                <a:ea typeface="Microsoft YaHei" panose="020B0503020204020204" pitchFamily="34" charset="-122"/>
                <a:cs typeface="Courier New" panose="02070309020205020404" pitchFamily="49" charset="0"/>
              </a:rPr>
              <a:t>  </a:t>
            </a:r>
            <a:r>
              <a:rPr lang="en-US" altLang="zh-CN" sz="1274">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r>
              <a:rPr lang="en-US" altLang="zh-CN" sz="1274">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274">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196"/>
              </a:spcBef>
            </a:pPr>
            <a:endParaRPr lang="zh-CN" altLang="en-US" sz="1274" dirty="0">
              <a:latin typeface="Courier New" panose="02070309020205020404" pitchFamily="49" charset="0"/>
              <a:ea typeface="Microsoft YaHei"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10860829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145198"/>
            <a:ext cx="11018520" cy="430826"/>
          </a:xfrm>
        </p:spPr>
        <p:txBody>
          <a:bodyPr/>
          <a:lstStyle/>
          <a:p>
            <a:r>
              <a:rPr lang="zh-CN" altLang="en-US" b="1" dirty="0">
                <a:latin typeface="Segoe UI Semibold" panose="020B0702040204020203" pitchFamily="34" charset="0"/>
                <a:ea typeface="Microsoft YaHei" panose="020B0503020204020204" pitchFamily="34" charset="-122"/>
              </a:rPr>
              <a:t>列出团队</a:t>
            </a:r>
          </a:p>
        </p:txBody>
      </p:sp>
      <p:pic>
        <p:nvPicPr>
          <p:cNvPr id="44" name="Picture 43">
            <a:extLst>
              <a:ext uri="{FF2B5EF4-FFF2-40B4-BE49-F238E27FC236}">
                <a16:creationId xmlns:a16="http://schemas.microsoft.com/office/drawing/2014/main" id="{3D7710C7-99A9-47E9-913F-02C913E4E87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0878" y="832117"/>
            <a:ext cx="1065251" cy="1063757"/>
          </a:xfrm>
          <a:prstGeom prst="rect">
            <a:avLst/>
          </a:prstGeom>
        </p:spPr>
      </p:pic>
      <p:sp>
        <p:nvSpPr>
          <p:cNvPr id="16" name="TextBox 15">
            <a:extLst>
              <a:ext uri="{FF2B5EF4-FFF2-40B4-BE49-F238E27FC236}">
                <a16:creationId xmlns:a16="http://schemas.microsoft.com/office/drawing/2014/main" id="{4CB4D604-1401-46DE-8F19-5FF749985018}"/>
              </a:ext>
            </a:extLst>
          </p:cNvPr>
          <p:cNvSpPr txBox="1"/>
          <p:nvPr/>
        </p:nvSpPr>
        <p:spPr>
          <a:xfrm>
            <a:off x="1962436" y="732007"/>
            <a:ext cx="9627186" cy="1825444"/>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列出所有团队：</a:t>
            </a:r>
          </a:p>
          <a:p>
            <a:pPr marL="457183" lvl="1" defTabSz="914367"/>
            <a:endParaRPr lang="zh-CN" altLang="en-US"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marL="457183" lvl="1" defTabSz="914367"/>
            <a:r>
              <a:rPr lang="en-US" altLang="zh-CN"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https://graph.microsoft.com/v1.0/groups?$select=id,resourceProvisioningOptions </a:t>
            </a:r>
            <a:endParaRPr lang="zh-CN" altLang="en-US"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588"/>
              </a:spcBef>
            </a:pP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25" name="Straight Connector 24">
            <a:extLst>
              <a:ext uri="{FF2B5EF4-FFF2-40B4-BE49-F238E27FC236}">
                <a16:creationId xmlns:a16="http://schemas.microsoft.com/office/drawing/2014/main" id="{AA3A35C6-30DA-4237-B4C6-8721C2E6D080}"/>
              </a:ext>
              <a:ext uri="{C183D7F6-B498-43B3-948B-1728B52AA6E4}">
                <adec:decorative xmlns:adec="http://schemas.microsoft.com/office/drawing/2017/decorative" val="1"/>
              </a:ext>
            </a:extLst>
          </p:cNvPr>
          <p:cNvCxnSpPr>
            <a:cxnSpLocks/>
          </p:cNvCxnSpPr>
          <p:nvPr/>
        </p:nvCxnSpPr>
        <p:spPr>
          <a:xfrm>
            <a:off x="1962435" y="2545393"/>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36A56B9-8729-481C-BB86-38D4DAA92B9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0878" y="2971507"/>
            <a:ext cx="1065251" cy="1063757"/>
          </a:xfrm>
          <a:prstGeom prst="rect">
            <a:avLst/>
          </a:prstGeom>
        </p:spPr>
      </p:pic>
      <p:sp>
        <p:nvSpPr>
          <p:cNvPr id="20" name="TextBox 19">
            <a:extLst>
              <a:ext uri="{FF2B5EF4-FFF2-40B4-BE49-F238E27FC236}">
                <a16:creationId xmlns:a16="http://schemas.microsoft.com/office/drawing/2014/main" id="{478FACC7-26E0-4BB3-8128-C3DB0A5CA515}"/>
              </a:ext>
            </a:extLst>
          </p:cNvPr>
          <p:cNvSpPr txBox="1"/>
          <p:nvPr/>
        </p:nvSpPr>
        <p:spPr>
          <a:xfrm>
            <a:off x="1962436" y="2949049"/>
            <a:ext cx="9627186" cy="1086215"/>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获取特定团队：</a:t>
            </a:r>
          </a:p>
          <a:p>
            <a:pPr defTabSz="914367"/>
            <a:endParaRPr lang="zh-CN" altLang="en-US" sz="2353">
              <a:solidFill>
                <a:srgbClr val="1A1A1A"/>
              </a:solidFill>
              <a:latin typeface="Segoe UI" panose="020B0502040204020203" pitchFamily="34" charset="0"/>
              <a:ea typeface="Microsoft YaHei" panose="020B0503020204020204" pitchFamily="34" charset="-122"/>
            </a:endParaRPr>
          </a:p>
          <a:p>
            <a:pPr marL="457183" lvl="1" defTabSz="914367"/>
            <a:r>
              <a:rPr lang="en-US" altLang="zh-CN"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https://graph.microsoft.com/v1.0/teams/{group-id} </a:t>
            </a:r>
            <a:endParaRPr lang="zh-CN" altLang="en-US" sz="2353" b="1"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p:txBody>
      </p:sp>
      <p:cxnSp>
        <p:nvCxnSpPr>
          <p:cNvPr id="26" name="Straight Connector 25">
            <a:extLst>
              <a:ext uri="{FF2B5EF4-FFF2-40B4-BE49-F238E27FC236}">
                <a16:creationId xmlns:a16="http://schemas.microsoft.com/office/drawing/2014/main" id="{B531D6B7-CF9A-43B8-A966-5A890DF8355A}"/>
              </a:ext>
              <a:ext uri="{C183D7F6-B498-43B3-948B-1728B52AA6E4}">
                <adec:decorative xmlns:adec="http://schemas.microsoft.com/office/drawing/2017/decorative" val="1"/>
              </a:ext>
            </a:extLst>
          </p:cNvPr>
          <p:cNvCxnSpPr>
            <a:cxnSpLocks/>
          </p:cNvCxnSpPr>
          <p:nvPr/>
        </p:nvCxnSpPr>
        <p:spPr>
          <a:xfrm>
            <a:off x="1962435" y="4438920"/>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F7CD07E-AD03-40F8-A418-86D53226B31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50878" y="4579018"/>
            <a:ext cx="1065251" cy="1063757"/>
          </a:xfrm>
          <a:prstGeom prst="rect">
            <a:avLst/>
          </a:prstGeom>
        </p:spPr>
      </p:pic>
      <p:sp>
        <p:nvSpPr>
          <p:cNvPr id="24" name="TextBox 23">
            <a:extLst>
              <a:ext uri="{FF2B5EF4-FFF2-40B4-BE49-F238E27FC236}">
                <a16:creationId xmlns:a16="http://schemas.microsoft.com/office/drawing/2014/main" id="{75E83F8D-8AB6-4A6F-9FEF-AA2ECBB7FCD6}"/>
              </a:ext>
            </a:extLst>
          </p:cNvPr>
          <p:cNvSpPr txBox="1"/>
          <p:nvPr/>
        </p:nvSpPr>
        <p:spPr>
          <a:xfrm>
            <a:off x="1979598" y="4561483"/>
            <a:ext cx="9627186" cy="1523718"/>
          </a:xfrm>
          <a:prstGeom prst="rect">
            <a:avLst/>
          </a:prstGeom>
          <a:noFill/>
        </p:spPr>
        <p:txBody>
          <a:bodyPr wrap="square" lIns="0" tIns="0" rIns="0" bIns="0" rtlCol="0" anchor="ctr">
            <a:spAutoFit/>
          </a:bodyPr>
          <a:lstStyle/>
          <a:p>
            <a:pPr defTabSz="914367"/>
            <a:r>
              <a:rPr lang="zh-CN" altLang="en-US" sz="2353">
                <a:solidFill>
                  <a:srgbClr val="1A1A1A"/>
                </a:solidFill>
                <a:latin typeface="Segoe UI" panose="020B0502040204020203" pitchFamily="34" charset="0"/>
                <a:ea typeface="Microsoft YaHei" panose="020B0503020204020204" pitchFamily="34" charset="-122"/>
              </a:rPr>
              <a:t>列出当前用户加入的所有团队：</a:t>
            </a:r>
          </a:p>
          <a:p>
            <a:pPr defTabSz="914367"/>
            <a:endParaRPr lang="zh-CN" altLang="en-US" sz="2353">
              <a:solidFill>
                <a:srgbClr val="1A1A1A"/>
              </a:solidFill>
              <a:latin typeface="Segoe UI" panose="020B0502040204020203" pitchFamily="34" charset="0"/>
              <a:ea typeface="Microsoft YaHei" panose="020B0503020204020204" pitchFamily="34" charset="-122"/>
            </a:endParaRPr>
          </a:p>
          <a:p>
            <a:pPr marL="457183" lvl="1" defTabSz="914367"/>
            <a:r>
              <a:rPr lang="en-US" altLang="zh-CN"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https://graph.microsoft.com/v1.0/me/joinedTeams </a:t>
            </a:r>
            <a:endParaRPr lang="zh-CN" altLang="en-US" sz="2353" b="1">
              <a:solidFill>
                <a:srgbClr val="0078D4"/>
              </a:solidFill>
              <a:latin typeface="Courier New" panose="02070309020205020404" pitchFamily="49" charset="0"/>
              <a:ea typeface="Microsoft YaHei" panose="020B0503020204020204" pitchFamily="34" charset="-122"/>
              <a:cs typeface="Courier New" panose="02070309020205020404" pitchFamily="49" charset="0"/>
            </a:endParaRPr>
          </a:p>
          <a:p>
            <a:pPr defTabSz="914367">
              <a:spcBef>
                <a:spcPts val="588"/>
              </a:spcBef>
            </a:pPr>
            <a:endParaRPr lang="zh-CN" altLang="en-US" sz="2353"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8603951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46438" y="2825548"/>
            <a:ext cx="10527689" cy="603453"/>
          </a:xfrm>
        </p:spPr>
        <p:txBody>
          <a:bodyPr/>
          <a:lstStyle/>
          <a:p>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扩展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Microsoft Teams –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第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部分（共 </a:t>
            </a:r>
            <a:r>
              <a:rPr lang="en-US" altLang="zh-CN" sz="3900" b="1" spc="0" dirty="0">
                <a:solidFill>
                  <a:schemeClr val="tx1"/>
                </a:solidFill>
                <a:latin typeface="Segoe UI Semibold" panose="020B0702040204020203" pitchFamily="34" charset="0"/>
                <a:ea typeface="Microsoft YaHei" panose="020B0503020204020204" pitchFamily="34" charset="-122"/>
                <a:cs typeface="Segoe UI"/>
              </a:rPr>
              <a:t>2 </a:t>
            </a:r>
            <a:r>
              <a:rPr lang="zh-CN" altLang="en-US" sz="3900" b="1" spc="0" dirty="0">
                <a:solidFill>
                  <a:schemeClr val="tx1"/>
                </a:solidFill>
                <a:latin typeface="Segoe UI Semibold" panose="020B0702040204020203" pitchFamily="34" charset="0"/>
                <a:ea typeface="Microsoft YaHei" panose="020B0503020204020204" pitchFamily="34" charset="-122"/>
                <a:cs typeface="Segoe UI"/>
              </a:rPr>
              <a:t>部分）</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A3A95567-9C9D-4AC1-BADD-85D5A016E1F3}"/>
              </a:ext>
            </a:extLst>
          </p:cNvPr>
          <p:cNvSpPr txBox="1"/>
          <p:nvPr/>
        </p:nvSpPr>
        <p:spPr>
          <a:xfrm>
            <a:off x="883428" y="3811621"/>
            <a:ext cx="7796588" cy="1508632"/>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Webhook</a:t>
            </a:r>
          </a:p>
          <a:p>
            <a:pPr marL="336145" indent="-336145" defTabSz="914367">
              <a:buFont typeface="Arial" panose="020B0604020202020204" pitchFamily="34" charset="0"/>
              <a:buChar char="•"/>
            </a:pP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Graph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团队合作端点</a:t>
            </a:r>
          </a:p>
          <a:p>
            <a:pPr marL="336145" indent="-336145" defTabSz="914367">
              <a:buFont typeface="Arial" panose="020B0604020202020204" pitchFamily="34" charset="0"/>
              <a:buChar char="•"/>
            </a:pP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身份验证和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SSO</a:t>
            </a:r>
            <a:endPar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Teams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和 </a:t>
            </a: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Power Platform</a:t>
            </a:r>
            <a:endPar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a:p>
            <a:pPr defTabSz="914367">
              <a:defRPr/>
            </a:pPr>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5702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9361-68B6-3147-8676-6FBF7529C8A0}"/>
              </a:ext>
            </a:extLst>
          </p:cNvPr>
          <p:cNvSpPr>
            <a:spLocks noGrp="1"/>
          </p:cNvSpPr>
          <p:nvPr>
            <p:ph type="title"/>
          </p:nvPr>
        </p:nvSpPr>
        <p:spPr>
          <a:xfrm>
            <a:off x="455995" y="620827"/>
            <a:ext cx="11306469" cy="402302"/>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中的受保护 </a:t>
            </a:r>
            <a:r>
              <a:rPr lang="en-US" altLang="zh-CN" b="1" dirty="0">
                <a:latin typeface="Segoe UI Semibold" panose="020B0702040204020203" pitchFamily="34" charset="0"/>
                <a:ea typeface="Microsoft YaHei" panose="020B0503020204020204" pitchFamily="34" charset="-122"/>
              </a:rPr>
              <a:t>API</a:t>
            </a:r>
          </a:p>
        </p:txBody>
      </p:sp>
      <p:sp>
        <p:nvSpPr>
          <p:cNvPr id="3" name="Text Placeholder 2">
            <a:extLst>
              <a:ext uri="{FF2B5EF4-FFF2-40B4-BE49-F238E27FC236}">
                <a16:creationId xmlns:a16="http://schemas.microsoft.com/office/drawing/2014/main" id="{BE6045E2-FB18-F242-9EA7-5477C3E68A6C}"/>
              </a:ext>
              <a:ext uri="{C183D7F6-B498-43B3-948B-1728B52AA6E4}">
                <adec:decorative xmlns:adec="http://schemas.microsoft.com/office/drawing/2017/decorative" val="1"/>
              </a:ext>
            </a:extLst>
          </p:cNvPr>
          <p:cNvSpPr>
            <a:spLocks noGrp="1"/>
          </p:cNvSpPr>
          <p:nvPr>
            <p:ph type="body" sz="quarter" idx="10"/>
          </p:nvPr>
        </p:nvSpPr>
        <p:spPr>
          <a:xfrm>
            <a:off x="455995" y="1435835"/>
            <a:ext cx="11306469" cy="3244734"/>
          </a:xfrm>
          <a:solidFill>
            <a:schemeClr val="bg1">
              <a:lumMod val="95000"/>
            </a:schemeClr>
          </a:solidFill>
        </p:spPr>
        <p:txBody>
          <a:bodyPr/>
          <a:lstStyle/>
          <a:p>
            <a:endParaRPr lang="zh-CN" altLang="en-US" sz="2353" dirty="0">
              <a:latin typeface="Segoe UI Semibold" panose="020B0702040204020203" pitchFamily="34" charset="0"/>
              <a:ea typeface="Microsoft YaHei" panose="020B0503020204020204" pitchFamily="34" charset="-122"/>
            </a:endParaRPr>
          </a:p>
          <a:p>
            <a:r>
              <a:rPr lang="en-US" altLang="zh-CN" sz="2353" b="1" dirty="0">
                <a:latin typeface="Segoe UI Semibold" panose="020B0702040204020203" pitchFamily="34" charset="0"/>
                <a:ea typeface="Microsoft YaHei" panose="020B0503020204020204" pitchFamily="34" charset="-122"/>
              </a:rPr>
              <a:t>Microsoft Graph </a:t>
            </a:r>
            <a:r>
              <a:rPr lang="zh-CN" altLang="en-US" sz="2353" b="1" dirty="0">
                <a:latin typeface="Segoe UI Semibold" panose="020B0702040204020203" pitchFamily="34" charset="0"/>
                <a:ea typeface="Microsoft YaHei" panose="020B0503020204020204" pitchFamily="34" charset="-122"/>
              </a:rPr>
              <a:t>公开的一些 </a:t>
            </a:r>
            <a:r>
              <a:rPr lang="en-US" altLang="zh-CN" sz="2353" b="1" dirty="0">
                <a:latin typeface="Segoe UI Semibold" panose="020B0702040204020203" pitchFamily="34" charset="0"/>
                <a:ea typeface="Microsoft YaHei" panose="020B0503020204020204" pitchFamily="34" charset="-122"/>
              </a:rPr>
              <a:t>Microsoft Teams API </a:t>
            </a:r>
            <a:r>
              <a:rPr lang="zh-CN" altLang="en-US" sz="2353" b="1" dirty="0">
                <a:latin typeface="Segoe UI Semibold" panose="020B0702040204020203" pitchFamily="34" charset="0"/>
                <a:ea typeface="Microsoft YaHei" panose="020B0503020204020204" pitchFamily="34" charset="-122"/>
              </a:rPr>
              <a:t>可以访问敏感数据</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这些 </a:t>
            </a:r>
            <a:r>
              <a:rPr lang="en-US" altLang="zh-CN" dirty="0">
                <a:latin typeface="Segoe UI" panose="020B0502040204020203" pitchFamily="34" charset="0"/>
                <a:ea typeface="Microsoft YaHei" panose="020B0503020204020204" pitchFamily="34" charset="-122"/>
              </a:rPr>
              <a:t>API </a:t>
            </a:r>
            <a:r>
              <a:rPr lang="zh-CN" altLang="en-US" dirty="0">
                <a:latin typeface="Segoe UI" panose="020B0502040204020203" pitchFamily="34" charset="0"/>
                <a:ea typeface="Microsoft YaHei" panose="020B0503020204020204" pitchFamily="34" charset="-122"/>
              </a:rPr>
              <a:t>被视为</a:t>
            </a:r>
            <a:r>
              <a:rPr lang="zh-CN" altLang="en-US" i="1" dirty="0">
                <a:latin typeface="Segoe UI" panose="020B0502040204020203" pitchFamily="34" charset="0"/>
                <a:ea typeface="Microsoft YaHei" panose="020B0503020204020204" pitchFamily="34" charset="-122"/>
              </a:rPr>
              <a:t>受保护的 </a:t>
            </a:r>
            <a:r>
              <a:rPr lang="en-US" altLang="zh-CN" i="1" dirty="0">
                <a:latin typeface="Segoe UI" panose="020B0502040204020203" pitchFamily="34" charset="0"/>
                <a:ea typeface="Microsoft YaHei" panose="020B0503020204020204" pitchFamily="34" charset="-122"/>
              </a:rPr>
              <a:t>API</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除了在 </a:t>
            </a:r>
            <a:r>
              <a:rPr lang="en-US" altLang="zh-CN" dirty="0">
                <a:latin typeface="Segoe UI" panose="020B0502040204020203" pitchFamily="34" charset="0"/>
                <a:ea typeface="Microsoft YaHei" panose="020B0503020204020204" pitchFamily="34" charset="-122"/>
              </a:rPr>
              <a:t>Azure AD </a:t>
            </a:r>
            <a:r>
              <a:rPr lang="zh-CN" altLang="en-US" dirty="0">
                <a:latin typeface="Segoe UI" panose="020B0502040204020203" pitchFamily="34" charset="0"/>
                <a:ea typeface="Microsoft YaHei" panose="020B0503020204020204" pitchFamily="34" charset="-122"/>
              </a:rPr>
              <a:t>中定义和同意的权限之外，还需要额外的验证。</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应用开发人员必须提交申请才能使用受保护的 </a:t>
            </a:r>
            <a:r>
              <a:rPr lang="en-US" altLang="zh-CN" dirty="0">
                <a:latin typeface="Segoe UI" panose="020B0502040204020203" pitchFamily="34" charset="0"/>
                <a:ea typeface="Microsoft YaHei" panose="020B0503020204020204" pitchFamily="34" charset="-122"/>
              </a:rPr>
              <a:t>API</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7215796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Graph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团队合作端点</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团队合作端点简介</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13769286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3940AA-080E-43A6-AB2A-32C20D57D7CD}"/>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配置内置选项卡</a:t>
            </a:r>
          </a:p>
        </p:txBody>
      </p:sp>
      <p:pic>
        <p:nvPicPr>
          <p:cNvPr id="2" name="Picture 1" descr="包含两条水平线和两条垂直弧线的地球仪图标">
            <a:extLst>
              <a:ext uri="{FF2B5EF4-FFF2-40B4-BE49-F238E27FC236}">
                <a16:creationId xmlns:a16="http://schemas.microsoft.com/office/drawing/2014/main" id="{E8B3D55E-1164-4F3D-9FDD-50FDEA6D8E99}"/>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8280932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264514"/>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内置通道选项卡</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566525" y="1033375"/>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1176"/>
              </a:spcBef>
              <a:buSzPct val="90000"/>
            </a:pPr>
            <a:r>
              <a:rPr lang="en-US" altLang="zh-CN"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Microsoft Teams </a:t>
            </a: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包括多个内置通道</a:t>
            </a:r>
            <a:br>
              <a:rPr lang="en-US" altLang="zh-CN"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b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选项卡</a:t>
            </a:r>
          </a:p>
          <a:p>
            <a:pPr defTabSz="932563">
              <a:spcBef>
                <a:spcPts val="1176"/>
              </a:spcBef>
              <a:buSzPct val="90000"/>
            </a:pPr>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defTabSz="914367"/>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使用这些选项卡为通道成员显示富内容</a:t>
            </a:r>
          </a:p>
          <a:p>
            <a:pPr defTabSz="914367"/>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defTabSz="914367"/>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许多标签是可配置的，以指定它们应显示的</a:t>
            </a:r>
            <a:br>
              <a:rPr lang="en-US" altLang="zh-CN"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b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内容。</a:t>
            </a:r>
          </a:p>
          <a:p>
            <a:pPr defTabSz="914367"/>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defTabSz="914367"/>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一些支持包括网站的 </a:t>
            </a:r>
            <a:r>
              <a:rPr lang="en-US" altLang="zh-CN"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URL</a:t>
            </a: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，以跳出 </a:t>
            </a:r>
            <a:r>
              <a:rPr lang="en-US" altLang="zh-CN"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并进入浏览器</a:t>
            </a:r>
          </a:p>
        </p:txBody>
      </p:sp>
      <p:sp>
        <p:nvSpPr>
          <p:cNvPr id="6" name="TextBox 5">
            <a:extLst>
              <a:ext uri="{FF2B5EF4-FFF2-40B4-BE49-F238E27FC236}">
                <a16:creationId xmlns:a16="http://schemas.microsoft.com/office/drawing/2014/main" id="{55743EA9-7C5C-43E9-9D76-F32CCE8BB9F9}"/>
              </a:ext>
              <a:ext uri="{C183D7F6-B498-43B3-948B-1728B52AA6E4}">
                <adec:decorative xmlns:adec="http://schemas.microsoft.com/office/drawing/2017/decorative" val="1"/>
              </a:ext>
            </a:extLst>
          </p:cNvPr>
          <p:cNvSpPr txBox="1"/>
          <p:nvPr/>
        </p:nvSpPr>
        <p:spPr>
          <a:xfrm>
            <a:off x="6214148" y="1033375"/>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3" name="Picture 2" descr="Microsoft Teams 包括多个内置通道选项卡，包括显示 Word 文档、Excel 工作簿或 PowerPoint 演示文稿的选项卡">
            <a:extLst>
              <a:ext uri="{FF2B5EF4-FFF2-40B4-BE49-F238E27FC236}">
                <a16:creationId xmlns:a16="http://schemas.microsoft.com/office/drawing/2014/main" id="{07A3BA85-85B1-43A5-A17A-50009F448A87}"/>
              </a:ext>
            </a:extLst>
          </p:cNvPr>
          <p:cNvPicPr>
            <a:picLocks noChangeAspect="1"/>
          </p:cNvPicPr>
          <p:nvPr/>
        </p:nvPicPr>
        <p:blipFill>
          <a:blip r:embed="rId3"/>
          <a:stretch>
            <a:fillRect/>
          </a:stretch>
        </p:blipFill>
        <p:spPr>
          <a:xfrm>
            <a:off x="6303717" y="1269931"/>
            <a:ext cx="5229145" cy="4270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6110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213726"/>
            <a:ext cx="11018520" cy="430826"/>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的团队合作端点来创建和更新选项卡</a:t>
            </a: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72750" y="941059"/>
            <a:ext cx="11049681" cy="362072"/>
          </a:xfrm>
          <a:prstGeom prst="rect">
            <a:avLst/>
          </a:prstGeom>
          <a:noFill/>
        </p:spPr>
        <p:txBody>
          <a:bodyPr wrap="square" lIns="0" tIns="0" rIns="0" bIns="0" rtlCol="0">
            <a:spAutoFit/>
          </a:bodyPr>
          <a:lstStyle/>
          <a:p>
            <a:pPr defTabSz="914367"/>
            <a:r>
              <a:rPr lang="zh-CN" altLang="en-US" sz="2353" b="1">
                <a:solidFill>
                  <a:srgbClr val="0078D4"/>
                </a:solidFill>
                <a:latin typeface="Segoe UI Semibold" panose="020B0702040204020203" pitchFamily="34" charset="0"/>
                <a:ea typeface="Microsoft YaHei" panose="020B0503020204020204" pitchFamily="34" charset="-122"/>
              </a:rPr>
              <a:t>创建和管理包含团队合作端点的 </a:t>
            </a:r>
            <a:r>
              <a:rPr lang="en-US" altLang="zh-CN" sz="2353" b="1">
                <a:solidFill>
                  <a:srgbClr val="0078D4"/>
                </a:solidFill>
                <a:latin typeface="Segoe UI Semibold" panose="020B0702040204020203" pitchFamily="34" charset="0"/>
                <a:ea typeface="Microsoft YaHei" panose="020B0503020204020204" pitchFamily="34" charset="-122"/>
              </a:rPr>
              <a:t>Microsoft Teams </a:t>
            </a:r>
            <a:r>
              <a:rPr lang="zh-CN" altLang="en-US" sz="2353" b="1">
                <a:solidFill>
                  <a:srgbClr val="0078D4"/>
                </a:solidFill>
                <a:latin typeface="Segoe UI Semibold" panose="020B0702040204020203" pitchFamily="34" charset="0"/>
                <a:ea typeface="Microsoft YaHei" panose="020B0503020204020204" pitchFamily="34" charset="-122"/>
              </a:rPr>
              <a:t>选项卡</a:t>
            </a:r>
            <a:endParaRPr lang="zh-CN" altLang="en-US" sz="2353" b="1" dirty="0">
              <a:solidFill>
                <a:srgbClr val="0078D4"/>
              </a:solidFill>
              <a:latin typeface="Segoe UI Semibold" panose="020B0702040204020203" pitchFamily="34" charset="0"/>
              <a:ea typeface="Microsoft YaHei" panose="020B0503020204020204" pitchFamily="34" charset="-122"/>
            </a:endParaRPr>
          </a:p>
        </p:txBody>
      </p:sp>
      <p:pic>
        <p:nvPicPr>
          <p:cNvPr id="9" name="Picture 8">
            <a:extLst>
              <a:ext uri="{FF2B5EF4-FFF2-40B4-BE49-F238E27FC236}">
                <a16:creationId xmlns:a16="http://schemas.microsoft.com/office/drawing/2014/main" id="{736468F0-60EB-4F52-AA55-37DF24E5B77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6740" y="1599639"/>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78082" y="1940102"/>
            <a:ext cx="9627186" cy="603453"/>
          </a:xfrm>
          <a:prstGeom prst="rect">
            <a:avLst/>
          </a:prstGeom>
          <a:noFill/>
        </p:spPr>
        <p:txBody>
          <a:bodyPr wrap="square" lIns="0" tIns="0" rIns="0" bIns="0" rtlCol="0" anchor="ctr">
            <a:sp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需要了解应用的 </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teamsAppId</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，以及 </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entityId</a:t>
            </a:r>
            <a:r>
              <a:rPr lang="zh-CN" altLang="en-US"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contentUrl</a:t>
            </a:r>
            <a:r>
              <a:rPr lang="zh-CN" altLang="en-US"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removeUrl</a:t>
            </a:r>
            <a:r>
              <a:rPr lang="zh-CN" altLang="en-US"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和 </a:t>
            </a:r>
            <a:r>
              <a:rPr lang="en-US" altLang="zh-CN"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websiteUrl</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 以提供此类应用。</a:t>
            </a:r>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78082" y="3087412"/>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61163966-1B47-4EDB-8799-E891CEF85A1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6740" y="3063077"/>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78082" y="3293977"/>
            <a:ext cx="9627186" cy="603453"/>
          </a:xfrm>
          <a:prstGeom prst="rect">
            <a:avLst/>
          </a:prstGeom>
          <a:noFill/>
        </p:spPr>
        <p:txBody>
          <a:bodyPr wrap="square" lIns="0" tIns="0" rIns="0" bIns="0" rtlCol="0" anchor="ctr">
            <a:sp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要创建或配置一个选项卡，就要将 </a:t>
            </a:r>
            <a:r>
              <a:rPr lang="en-US" altLang="zh-CN"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HTTP POST </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提交到 </a:t>
            </a:r>
            <a:r>
              <a:rPr lang="en-US" altLang="zh-CN"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t>
            </a:r>
            <a:r>
              <a:rPr lang="zh-CN" altLang="en-US" sz="1961" i="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选项卡</a:t>
            </a:r>
            <a:r>
              <a:rPr lang="zh-CN" altLang="en-US" sz="196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端点，该端点位于一个通道中，其中的有效负载包含用于配置此选项卡的设置。</a:t>
            </a:r>
            <a:endPar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93832" y="4128328"/>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31742F8-18F6-4830-AECE-3F68C930C53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86740" y="4387071"/>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78082" y="4339443"/>
            <a:ext cx="9627186" cy="1558919"/>
          </a:xfrm>
          <a:prstGeom prst="rect">
            <a:avLst/>
          </a:prstGeom>
          <a:noFill/>
        </p:spPr>
        <p:txBody>
          <a:bodyPr wrap="square" lIns="0" tIns="0" rIns="0" bIns="0" rtlCol="0" anchor="ctr">
            <a:spAutoFit/>
          </a:bodyPr>
          <a:lstStyle/>
          <a:p>
            <a:pPr defTabSz="914367"/>
            <a:r>
              <a:rPr lang="zh-CN" altLang="en-US" sz="1961">
                <a:solidFill>
                  <a:srgbClr val="1A1A1A"/>
                </a:solidFill>
                <a:latin typeface="Segoe UI" panose="020B0502040204020203" pitchFamily="34" charset="0"/>
                <a:ea typeface="Microsoft YaHei" panose="020B0503020204020204" pitchFamily="34" charset="-122"/>
              </a:rPr>
              <a:t>使用端点</a:t>
            </a:r>
          </a:p>
          <a:p>
            <a:pPr defTabSz="914367"/>
            <a:r>
              <a:rPr lang="zh-CN" altLang="en-US" sz="1961">
                <a:solidFill>
                  <a:srgbClr val="1A1A1A"/>
                </a:solidFill>
                <a:latin typeface="Segoe UI" panose="020B0502040204020203" pitchFamily="34" charset="0"/>
                <a:ea typeface="Microsoft YaHei" panose="020B0503020204020204" pitchFamily="34" charset="-122"/>
              </a:rPr>
              <a:t>	使用 </a:t>
            </a:r>
            <a:r>
              <a:rPr lang="en-US" altLang="zh-CN" sz="1961">
                <a:solidFill>
                  <a:srgbClr val="1A1A1A"/>
                </a:solidFill>
                <a:latin typeface="Segoe UI" panose="020B0502040204020203" pitchFamily="34" charset="0"/>
                <a:ea typeface="Microsoft YaHei" panose="020B0503020204020204" pitchFamily="34" charset="-122"/>
              </a:rPr>
              <a:t>HTTP GET </a:t>
            </a:r>
            <a:r>
              <a:rPr lang="zh-CN" altLang="en-US" sz="1961">
                <a:solidFill>
                  <a:srgbClr val="1A1A1A"/>
                </a:solidFill>
                <a:latin typeface="Segoe UI" panose="020B0502040204020203" pitchFamily="34" charset="0"/>
                <a:ea typeface="Microsoft YaHei" panose="020B0503020204020204" pitchFamily="34" charset="-122"/>
              </a:rPr>
              <a:t>获取选项卡</a:t>
            </a:r>
          </a:p>
          <a:p>
            <a:pPr defTabSz="914367"/>
            <a:r>
              <a:rPr lang="zh-CN" altLang="en-US" sz="1961">
                <a:solidFill>
                  <a:srgbClr val="1A1A1A"/>
                </a:solidFill>
                <a:latin typeface="Segoe UI" panose="020B0502040204020203" pitchFamily="34" charset="0"/>
                <a:ea typeface="Microsoft YaHei" panose="020B0503020204020204" pitchFamily="34" charset="-122"/>
              </a:rPr>
              <a:t>	使用 </a:t>
            </a:r>
            <a:r>
              <a:rPr lang="en-US" altLang="zh-CN" sz="1961">
                <a:solidFill>
                  <a:srgbClr val="1A1A1A"/>
                </a:solidFill>
                <a:latin typeface="Segoe UI" panose="020B0502040204020203" pitchFamily="34" charset="0"/>
                <a:ea typeface="Microsoft YaHei" panose="020B0503020204020204" pitchFamily="34" charset="-122"/>
              </a:rPr>
              <a:t>HTTP POST </a:t>
            </a:r>
            <a:r>
              <a:rPr lang="zh-CN" altLang="en-US" sz="1961">
                <a:solidFill>
                  <a:srgbClr val="1A1A1A"/>
                </a:solidFill>
                <a:latin typeface="Segoe UI" panose="020B0502040204020203" pitchFamily="34" charset="0"/>
                <a:ea typeface="Microsoft YaHei" panose="020B0503020204020204" pitchFamily="34" charset="-122"/>
              </a:rPr>
              <a:t>创建选项卡</a:t>
            </a:r>
          </a:p>
          <a:p>
            <a:pPr defTabSz="914367"/>
            <a:r>
              <a:rPr lang="zh-CN" altLang="en-US" sz="1961">
                <a:solidFill>
                  <a:srgbClr val="1A1A1A"/>
                </a:solidFill>
                <a:latin typeface="Segoe UI" panose="020B0502040204020203" pitchFamily="34" charset="0"/>
                <a:ea typeface="Microsoft YaHei" panose="020B0503020204020204" pitchFamily="34" charset="-122"/>
              </a:rPr>
              <a:t>	在创建或更新标签时包括一个配置对象</a:t>
            </a:r>
          </a:p>
          <a:p>
            <a:pPr defTabSz="914367">
              <a:spcBef>
                <a:spcPts val="392"/>
              </a:spcBef>
            </a:pPr>
            <a:endParaRPr lang="zh-CN" altLang="en-US" sz="1961"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40673828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169998"/>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的选项卡端点</a:t>
            </a:r>
          </a:p>
        </p:txBody>
      </p:sp>
      <p:sp>
        <p:nvSpPr>
          <p:cNvPr id="3" name="New shape">
            <a:extLst>
              <a:ext uri="{FF2B5EF4-FFF2-40B4-BE49-F238E27FC236}">
                <a16:creationId xmlns:a16="http://schemas.microsoft.com/office/drawing/2014/main" id="{564038F4-A7FA-4A0F-AC6D-DCD3881274F3}"/>
              </a:ext>
              <a:ext uri="{C183D7F6-B498-43B3-948B-1728B52AA6E4}">
                <adec:decorative xmlns:adec="http://schemas.microsoft.com/office/drawing/2017/decorative" val="1"/>
              </a:ext>
            </a:extLst>
          </p:cNvPr>
          <p:cNvSpPr/>
          <p:nvPr/>
        </p:nvSpPr>
        <p:spPr>
          <a:xfrm>
            <a:off x="586739" y="1152259"/>
            <a:ext cx="11015474" cy="455348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HTTP POST https://graph.microsoft.com/v1.0/teams/{groupId}/channels/{channelId}/tabs</a:t>
            </a:r>
          </a:p>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Content-Type: application/json</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"displayName": "Word",</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"teamsApp@odata.bind" : "https://graph.microsoft.com/v1.0/appCatalogs/teamsApps/{teamsAppId}",</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"configuration": {</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"entityId": "CA2E9D19-3FE7-4E60-82DF-F73BD3B8D302",</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"contentUrl": "https://{tenant}.sharepoint.com/sites/TestTeam/Shared Documents/General/sample.docx",</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"removeUrl": null,</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"websiteUrl": null</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a:t>
            </a:r>
            <a:endParaRPr lang="zh-CN" altLang="en-US" sz="1765">
              <a:solidFill>
                <a:srgbClr val="000000"/>
              </a:solidFill>
              <a:latin typeface="Segoe UI" panose="020B0502040204020203" pitchFamily="34" charset="0"/>
              <a:ea typeface="Microsoft YaHei" panose="020B0503020204020204" pitchFamily="34" charset="-122"/>
            </a:endParaRPr>
          </a:p>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a:t>
            </a:r>
            <a:endParaRPr lang="zh-CN" altLang="en-US" sz="1765" dirty="0">
              <a:solidFill>
                <a:srgbClr val="000000"/>
              </a:solidFill>
              <a:latin typeface="Segoe UI" panose="020B0502040204020203" pitchFamily="34" charset="0"/>
              <a:ea typeface="Microsoft YaHei" panose="020B0503020204020204" pitchFamily="34" charset="-122"/>
            </a:endParaRPr>
          </a:p>
        </p:txBody>
      </p:sp>
      <p:sp>
        <p:nvSpPr>
          <p:cNvPr id="8" name="New shape">
            <a:extLst>
              <a:ext uri="{FF2B5EF4-FFF2-40B4-BE49-F238E27FC236}">
                <a16:creationId xmlns:a16="http://schemas.microsoft.com/office/drawing/2014/main" id="{12D750DA-78E2-44FD-ADAA-FE946662A697}"/>
              </a:ext>
              <a:ext uri="{C183D7F6-B498-43B3-948B-1728B52AA6E4}">
                <adec:decorative xmlns:adec="http://schemas.microsoft.com/office/drawing/2017/decorative" val="1"/>
              </a:ext>
            </a:extLst>
          </p:cNvPr>
          <p:cNvSpPr/>
          <p:nvPr/>
        </p:nvSpPr>
        <p:spPr>
          <a:xfrm>
            <a:off x="586739" y="885915"/>
            <a:ext cx="11015473"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652051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07046" y="219127"/>
            <a:ext cx="11018520" cy="430826"/>
          </a:xfrm>
        </p:spPr>
        <p:txBody>
          <a:bodyPr/>
          <a:lstStyle/>
          <a:p>
            <a:r>
              <a:rPr lang="zh-CN" altLang="en-US" b="1" dirty="0">
                <a:latin typeface="Segoe UI Semibold" panose="020B0702040204020203" pitchFamily="34" charset="0"/>
                <a:ea typeface="Microsoft YaHei" panose="020B0503020204020204" pitchFamily="34" charset="-122"/>
              </a:rPr>
              <a:t>内置选项卡和应用 </a:t>
            </a:r>
            <a:r>
              <a:rPr lang="en-US" altLang="zh-CN" b="1" dirty="0">
                <a:latin typeface="Segoe UI Semibold" panose="020B0702040204020203" pitchFamily="34" charset="0"/>
                <a:ea typeface="Microsoft YaHei" panose="020B0503020204020204" pitchFamily="34" charset="-122"/>
              </a:rPr>
              <a:t>ID</a:t>
            </a:r>
          </a:p>
        </p:txBody>
      </p:sp>
      <p:sp>
        <p:nvSpPr>
          <p:cNvPr id="4" name="TextBox 3">
            <a:extLst>
              <a:ext uri="{FF2B5EF4-FFF2-40B4-BE49-F238E27FC236}">
                <a16:creationId xmlns:a16="http://schemas.microsoft.com/office/drawing/2014/main" id="{8ADCDBB5-3BE1-4287-9AD8-6AC38EC37F3D}"/>
              </a:ext>
              <a:ext uri="{C183D7F6-B498-43B3-948B-1728B52AA6E4}">
                <adec:decorative xmlns:adec="http://schemas.microsoft.com/office/drawing/2017/decorative" val="1"/>
              </a:ext>
            </a:extLst>
          </p:cNvPr>
          <p:cNvSpPr txBox="1"/>
          <p:nvPr/>
        </p:nvSpPr>
        <p:spPr>
          <a:xfrm>
            <a:off x="469660" y="911462"/>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14367"/>
            <a:r>
              <a:rPr lang="en-US" altLang="zh-CN" sz="1961">
                <a:solidFill>
                  <a:srgbClr val="1A1A1A"/>
                </a:solidFill>
                <a:latin typeface="Segoe UI" panose="020B0502040204020203" pitchFamily="34" charset="0"/>
                <a:ea typeface="Microsoft YaHei" panose="020B0503020204020204" pitchFamily="34" charset="-122"/>
              </a:rPr>
              <a:t>Microsoft Teams </a:t>
            </a:r>
            <a:r>
              <a:rPr lang="zh-CN" altLang="en-US" sz="1961">
                <a:solidFill>
                  <a:srgbClr val="1A1A1A"/>
                </a:solidFill>
                <a:latin typeface="Segoe UI" panose="020B0502040204020203" pitchFamily="34" charset="0"/>
                <a:ea typeface="Microsoft YaHei" panose="020B0503020204020204" pitchFamily="34" charset="-122"/>
              </a:rPr>
              <a:t>内置应用有众所周知的 </a:t>
            </a:r>
            <a:r>
              <a:rPr lang="en-US" altLang="zh-CN" sz="1961">
                <a:solidFill>
                  <a:srgbClr val="1A1A1A"/>
                </a:solidFill>
                <a:latin typeface="Segoe UI" panose="020B0502040204020203" pitchFamily="34" charset="0"/>
                <a:ea typeface="Microsoft YaHei" panose="020B0503020204020204" pitchFamily="34" charset="-122"/>
              </a:rPr>
              <a:t>ID</a:t>
            </a:r>
            <a:r>
              <a:rPr lang="zh-CN" altLang="en-US" sz="1961">
                <a:solidFill>
                  <a:srgbClr val="1A1A1A"/>
                </a:solidFill>
                <a:latin typeface="Segoe UI" panose="020B0502040204020203" pitchFamily="34" charset="0"/>
                <a:ea typeface="Microsoft YaHei" panose="020B0503020204020204" pitchFamily="34" charset="-122"/>
              </a:rPr>
              <a:t>，可用于其可配置选项卡</a:t>
            </a:r>
          </a:p>
          <a:p>
            <a:pPr defTabSz="914367"/>
            <a:endParaRPr lang="zh-CN" altLang="en-US" sz="1961">
              <a:solidFill>
                <a:srgbClr val="1A1A1A"/>
              </a:solidFill>
              <a:latin typeface="Segoe UI" panose="020B0502040204020203" pitchFamily="34" charset="0"/>
              <a:ea typeface="Microsoft YaHei" panose="020B0503020204020204" pitchFamily="34" charset="-122"/>
            </a:endParaRPr>
          </a:p>
          <a:p>
            <a:pPr defTabSz="914367"/>
            <a:r>
              <a:rPr lang="zh-CN" altLang="en-US" sz="1961">
                <a:solidFill>
                  <a:srgbClr val="1A1A1A"/>
                </a:solidFill>
                <a:latin typeface="Segoe UI" panose="020B0502040204020203" pitchFamily="34" charset="0"/>
                <a:ea typeface="Microsoft YaHei" panose="020B0503020204020204" pitchFamily="34" charset="-122"/>
              </a:rPr>
              <a:t>选项卡 </a:t>
            </a:r>
            <a:r>
              <a:rPr lang="en-US" altLang="zh-CN" sz="1961">
                <a:solidFill>
                  <a:srgbClr val="1A1A1A"/>
                </a:solidFill>
                <a:latin typeface="Segoe UI" panose="020B0502040204020203" pitchFamily="34" charset="0"/>
                <a:ea typeface="Microsoft YaHei" panose="020B0503020204020204" pitchFamily="34" charset="-122"/>
              </a:rPr>
              <a:t>ID </a:t>
            </a:r>
            <a:r>
              <a:rPr lang="zh-CN" altLang="en-US" sz="1961">
                <a:solidFill>
                  <a:srgbClr val="1A1A1A"/>
                </a:solidFill>
                <a:latin typeface="Segoe UI" panose="020B0502040204020203" pitchFamily="34" charset="0"/>
                <a:ea typeface="Microsoft YaHei" panose="020B0503020204020204" pitchFamily="34" charset="-122"/>
              </a:rPr>
              <a:t>在已安装应用清单中定义</a:t>
            </a:r>
          </a:p>
          <a:p>
            <a:pPr defTabSz="914367"/>
            <a:endParaRPr lang="zh-CN" altLang="en-US" sz="1961">
              <a:solidFill>
                <a:srgbClr val="1A1A1A"/>
              </a:solidFill>
              <a:latin typeface="Segoe UI" panose="020B0502040204020203" pitchFamily="34" charset="0"/>
              <a:ea typeface="Microsoft YaHei" panose="020B0503020204020204" pitchFamily="34" charset="-122"/>
            </a:endParaRPr>
          </a:p>
          <a:p>
            <a:pPr defTabSz="914367"/>
            <a:r>
              <a:rPr lang="zh-CN" altLang="en-US" sz="1961">
                <a:solidFill>
                  <a:srgbClr val="1A1A1A"/>
                </a:solidFill>
                <a:latin typeface="Segoe UI" panose="020B0502040204020203" pitchFamily="34" charset="0"/>
                <a:ea typeface="Microsoft YaHei" panose="020B0503020204020204" pitchFamily="34" charset="-122"/>
              </a:rPr>
              <a:t>在配置选项卡时，</a:t>
            </a:r>
            <a:r>
              <a:rPr lang="en-US" altLang="zh-CN" sz="1961" b="1">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teamsApp@odata.bind</a:t>
            </a:r>
            <a:r>
              <a:rPr lang="zh-CN" altLang="en-US" sz="1961">
                <a:solidFill>
                  <a:srgbClr val="1A1A1A"/>
                </a:solidFill>
                <a:latin typeface="Segoe UI" panose="020B0502040204020203" pitchFamily="34" charset="0"/>
                <a:ea typeface="Microsoft YaHei" panose="020B0503020204020204" pitchFamily="34" charset="-122"/>
              </a:rPr>
              <a:t> 属性告知 </a:t>
            </a:r>
            <a:r>
              <a:rPr lang="en-US" altLang="zh-CN" sz="1961">
                <a:solidFill>
                  <a:srgbClr val="1A1A1A"/>
                </a:solidFill>
                <a:latin typeface="Segoe UI" panose="020B0502040204020203" pitchFamily="34" charset="0"/>
                <a:ea typeface="Microsoft YaHei" panose="020B0503020204020204" pitchFamily="34" charset="-122"/>
              </a:rPr>
              <a:t>Microsoft Teams </a:t>
            </a:r>
            <a:r>
              <a:rPr lang="zh-CN" altLang="en-US" sz="1961">
                <a:solidFill>
                  <a:srgbClr val="1A1A1A"/>
                </a:solidFill>
                <a:latin typeface="Segoe UI" panose="020B0502040204020203" pitchFamily="34" charset="0"/>
                <a:ea typeface="Microsoft YaHei" panose="020B0503020204020204" pitchFamily="34" charset="-122"/>
              </a:rPr>
              <a:t>要加载哪个选项卡</a:t>
            </a:r>
          </a:p>
          <a:p>
            <a:pPr defTabSz="914367"/>
            <a:endParaRPr lang="zh-CN" altLang="en-US" sz="1961">
              <a:solidFill>
                <a:srgbClr val="1A1A1A"/>
              </a:solidFill>
              <a:latin typeface="Segoe UI" panose="020B0502040204020203" pitchFamily="34" charset="0"/>
              <a:ea typeface="Microsoft YaHei" panose="020B0503020204020204" pitchFamily="34" charset="-122"/>
            </a:endParaRPr>
          </a:p>
          <a:p>
            <a:pPr defTabSz="914367"/>
            <a:r>
              <a:rPr lang="zh-CN" altLang="en-US" sz="1961">
                <a:solidFill>
                  <a:srgbClr val="1A1A1A"/>
                </a:solidFill>
                <a:latin typeface="Segoe UI" panose="020B0502040204020203" pitchFamily="34" charset="0"/>
                <a:ea typeface="Microsoft YaHei" panose="020B0503020204020204" pitchFamily="34" charset="-122"/>
              </a:rPr>
              <a:t>应用 </a:t>
            </a:r>
            <a:r>
              <a:rPr lang="en-US" altLang="zh-CN" sz="1961">
                <a:solidFill>
                  <a:srgbClr val="1A1A1A"/>
                </a:solidFill>
                <a:latin typeface="Segoe UI" panose="020B0502040204020203" pitchFamily="34" charset="0"/>
                <a:ea typeface="Microsoft YaHei" panose="020B0503020204020204" pitchFamily="34" charset="-122"/>
              </a:rPr>
              <a:t>ID </a:t>
            </a:r>
            <a:r>
              <a:rPr lang="zh-CN" altLang="en-US" sz="1961">
                <a:solidFill>
                  <a:srgbClr val="1A1A1A"/>
                </a:solidFill>
                <a:latin typeface="Segoe UI" panose="020B0502040204020203" pitchFamily="34" charset="0"/>
                <a:ea typeface="Microsoft YaHei" panose="020B0503020204020204" pitchFamily="34" charset="-122"/>
              </a:rPr>
              <a:t>是字符串或者 </a:t>
            </a:r>
            <a:r>
              <a:rPr lang="en-US" altLang="zh-CN" sz="1961">
                <a:solidFill>
                  <a:srgbClr val="1A1A1A"/>
                </a:solidFill>
                <a:latin typeface="Segoe UI" panose="020B0502040204020203" pitchFamily="34" charset="0"/>
                <a:ea typeface="Microsoft YaHei" panose="020B0503020204020204" pitchFamily="34" charset="-122"/>
              </a:rPr>
              <a:t>GUID</a:t>
            </a:r>
            <a:r>
              <a:rPr lang="zh-CN" altLang="en-US" sz="1961">
                <a:solidFill>
                  <a:srgbClr val="1A1A1A"/>
                </a:solidFill>
                <a:latin typeface="Segoe UI" panose="020B0502040204020203" pitchFamily="34" charset="0"/>
                <a:ea typeface="Microsoft YaHei" panose="020B0503020204020204" pitchFamily="34" charset="-122"/>
              </a:rPr>
              <a:t>，具体取决于应用</a:t>
            </a:r>
            <a:endParaRPr lang="zh-CN" altLang="en-US" sz="1961" dirty="0">
              <a:solidFill>
                <a:srgbClr val="1A1A1A"/>
              </a:solidFill>
              <a:latin typeface="Segoe UI" panose="020B0502040204020203" pitchFamily="34" charset="0"/>
              <a:ea typeface="Microsoft YaHei" panose="020B0503020204020204" pitchFamily="34" charset="-122"/>
            </a:endParaRPr>
          </a:p>
        </p:txBody>
      </p:sp>
      <p:sp>
        <p:nvSpPr>
          <p:cNvPr id="6" name="TextBox 5">
            <a:extLst>
              <a:ext uri="{FF2B5EF4-FFF2-40B4-BE49-F238E27FC236}">
                <a16:creationId xmlns:a16="http://schemas.microsoft.com/office/drawing/2014/main" id="{55743EA9-7C5C-43E9-9D76-F32CCE8BB9F9}"/>
              </a:ext>
              <a:ext uri="{C183D7F6-B498-43B3-948B-1728B52AA6E4}">
                <adec:decorative xmlns:adec="http://schemas.microsoft.com/office/drawing/2017/decorative" val="1"/>
              </a:ext>
            </a:extLst>
          </p:cNvPr>
          <p:cNvSpPr txBox="1"/>
          <p:nvPr/>
        </p:nvSpPr>
        <p:spPr>
          <a:xfrm>
            <a:off x="6117283" y="911462"/>
            <a:ext cx="5408283" cy="4737356"/>
          </a:xfrm>
          <a:prstGeom prst="rect">
            <a:avLst/>
          </a:prstGeom>
          <a:noFill/>
          <a:ln w="19050">
            <a:solidFill>
              <a:schemeClr val="accent1"/>
            </a:solidFill>
          </a:ln>
        </p:spPr>
        <p:txBody>
          <a:bodyPr wrap="square" lIns="179285" tIns="44821" rIns="179285" bIns="44821" rtlCol="0" anchor="ctr">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dirty="0" err="1">
                <a:latin typeface="Courier New" panose="02070309020205020404" pitchFamily="49" charset="0"/>
                <a:ea typeface="Microsoft YaHei" panose="020B0503020204020204" pitchFamily="34" charset="-122"/>
                <a:cs typeface="Courier New" panose="02070309020205020404" pitchFamily="49" charset="0"/>
              </a:rPr>
              <a:t>teamsApp@odata.bind</a:t>
            </a: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 :"https://graph.microsoft.com/</a:t>
            </a:r>
          </a:p>
          <a:p>
            <a:pPr defTabSz="914367">
              <a:spcBef>
                <a:spcPts val="196"/>
              </a:spcBef>
            </a:pP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v1.0/</a:t>
            </a:r>
            <a:r>
              <a:rPr lang="en-US" altLang="zh-CN" sz="1176" dirty="0" err="1">
                <a:latin typeface="Courier New" panose="02070309020205020404" pitchFamily="49" charset="0"/>
                <a:ea typeface="Microsoft YaHei" panose="020B0503020204020204" pitchFamily="34" charset="-122"/>
                <a:cs typeface="Courier New" panose="02070309020205020404" pitchFamily="49" charset="0"/>
              </a:rPr>
              <a:t>appCatalogs</a:t>
            </a: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dirty="0" err="1">
                <a:latin typeface="Courier New" panose="02070309020205020404" pitchFamily="49" charset="0"/>
                <a:ea typeface="Microsoft YaHei" panose="020B0503020204020204" pitchFamily="34" charset="-122"/>
                <a:cs typeface="Courier New" panose="02070309020205020404" pitchFamily="49" charset="0"/>
              </a:rPr>
              <a:t>teamsApps</a:t>
            </a: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b="1" dirty="0" err="1">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teamsAppId</a:t>
            </a:r>
            <a:r>
              <a:rPr lang="en-US" altLang="zh-CN" sz="1176" dirty="0">
                <a:solidFill>
                  <a:srgbClr val="0078D4"/>
                </a:solidFill>
                <a:latin typeface="Courier New" panose="02070309020205020404" pitchFamily="49" charset="0"/>
                <a:ea typeface="Microsoft YaHei" panose="020B0503020204020204" pitchFamily="34" charset="-122"/>
                <a:cs typeface="Courier New" panose="02070309020205020404" pitchFamily="49" charset="0"/>
              </a:rPr>
              <a:t>}</a:t>
            </a:r>
            <a:r>
              <a:rPr lang="en-US" altLang="zh-CN" sz="1176" dirty="0">
                <a:latin typeface="Courier New" panose="02070309020205020404" pitchFamily="49" charset="0"/>
                <a:ea typeface="Microsoft YaHei" panose="020B0503020204020204" pitchFamily="34" charset="-122"/>
                <a:cs typeface="Courier New" panose="02070309020205020404" pitchFamily="49" charset="0"/>
              </a:rPr>
              <a:t>"</a:t>
            </a:r>
            <a:endParaRPr lang="zh-CN" altLang="en-US" sz="1176" dirty="0">
              <a:latin typeface="Courier New" panose="02070309020205020404" pitchFamily="49" charset="0"/>
              <a:ea typeface="Microsoft YaHei"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25672637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D5F51-8468-364C-AA10-4B4AEE1E3DA8}"/>
              </a:ext>
            </a:extLst>
          </p:cNvPr>
          <p:cNvSpPr>
            <a:spLocks noGrp="1"/>
          </p:cNvSpPr>
          <p:nvPr>
            <p:ph type="title"/>
          </p:nvPr>
        </p:nvSpPr>
        <p:spPr>
          <a:xfrm>
            <a:off x="442766" y="173300"/>
            <a:ext cx="11306469" cy="403079"/>
          </a:xfrm>
        </p:spPr>
        <p:txBody>
          <a:bodyPr/>
          <a:lstStyle/>
          <a:p>
            <a:r>
              <a:rPr lang="zh-CN" altLang="en-US" b="1" dirty="0">
                <a:latin typeface="Segoe UI Semibold" panose="020B0702040204020203" pitchFamily="34" charset="0"/>
                <a:ea typeface="Microsoft YaHei" panose="020B0503020204020204" pitchFamily="34" charset="-122"/>
              </a:rPr>
              <a:t>选项卡应用 </a:t>
            </a:r>
            <a:r>
              <a:rPr lang="en-US" altLang="zh-CN" b="1" dirty="0">
                <a:latin typeface="Segoe UI Semibold" panose="020B0702040204020203" pitchFamily="34" charset="0"/>
                <a:ea typeface="Microsoft YaHei" panose="020B0503020204020204" pitchFamily="34" charset="-122"/>
              </a:rPr>
              <a:t>ID</a:t>
            </a:r>
          </a:p>
        </p:txBody>
      </p:sp>
      <p:graphicFrame>
        <p:nvGraphicFramePr>
          <p:cNvPr id="7" name="Table 7">
            <a:extLst>
              <a:ext uri="{FF2B5EF4-FFF2-40B4-BE49-F238E27FC236}">
                <a16:creationId xmlns:a16="http://schemas.microsoft.com/office/drawing/2014/main" id="{1F1D26B9-209F-754F-987E-1E239F08E03C}"/>
              </a:ext>
            </a:extLst>
          </p:cNvPr>
          <p:cNvGraphicFramePr>
            <a:graphicFrameLocks noGrp="1"/>
          </p:cNvGraphicFramePr>
          <p:nvPr>
            <p:ph type="tbl" sz="quarter" idx="10"/>
            <p:extLst>
              <p:ext uri="{D42A27DB-BD31-4B8C-83A1-F6EECF244321}">
                <p14:modId xmlns:p14="http://schemas.microsoft.com/office/powerpoint/2010/main" val="3605155228"/>
              </p:ext>
            </p:extLst>
          </p:nvPr>
        </p:nvGraphicFramePr>
        <p:xfrm>
          <a:off x="442766" y="768333"/>
          <a:ext cx="11306468" cy="4731506"/>
        </p:xfrm>
        <a:graphic>
          <a:graphicData uri="http://schemas.openxmlformats.org/drawingml/2006/table">
            <a:tbl>
              <a:tblPr firstRow="1" bandRow="1">
                <a:tableStyleId>{5C22544A-7EE6-4342-B048-85BDC9FD1C3A}</a:tableStyleId>
              </a:tblPr>
              <a:tblGrid>
                <a:gridCol w="3323251">
                  <a:extLst>
                    <a:ext uri="{9D8B030D-6E8A-4147-A177-3AD203B41FA5}">
                      <a16:colId xmlns:a16="http://schemas.microsoft.com/office/drawing/2014/main" val="2546878562"/>
                    </a:ext>
                  </a:extLst>
                </a:gridCol>
                <a:gridCol w="7983217">
                  <a:extLst>
                    <a:ext uri="{9D8B030D-6E8A-4147-A177-3AD203B41FA5}">
                      <a16:colId xmlns:a16="http://schemas.microsoft.com/office/drawing/2014/main" val="3378991082"/>
                    </a:ext>
                  </a:extLst>
                </a:gridCol>
              </a:tblGrid>
              <a:tr h="363550">
                <a:tc>
                  <a:txBody>
                    <a:bodyPr/>
                    <a:lstStyle/>
                    <a:p>
                      <a:r>
                        <a:rPr lang="zh-CN" altLang="en-US" sz="1800">
                          <a:latin typeface="Segoe UI" panose="020B0502040204020203" pitchFamily="34" charset="0"/>
                          <a:ea typeface="Microsoft YaHei" panose="020B0503020204020204" pitchFamily="34" charset="-122"/>
                        </a:rPr>
                        <a:t>选项卡应用</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teamsAppId</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685859897"/>
                  </a:ext>
                </a:extLst>
              </a:tr>
              <a:tr h="363550">
                <a:tc>
                  <a:txBody>
                    <a:bodyPr/>
                    <a:lstStyle/>
                    <a:p>
                      <a:r>
                        <a:rPr lang="en-US" altLang="zh-CN" sz="1800">
                          <a:latin typeface="Segoe UI" panose="020B0502040204020203" pitchFamily="34" charset="0"/>
                          <a:ea typeface="Microsoft YaHei" panose="020B0503020204020204" pitchFamily="34" charset="-122"/>
                        </a:rPr>
                        <a:t>Word</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com.microsoft.teamspace.tab.file.staticviewer.word </a:t>
                      </a:r>
                      <a:endParaRPr lang="en-US" altLang="zh-CN" sz="1800" b="0" kern="1200" dirty="0" err="1">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1984229091"/>
                  </a:ext>
                </a:extLst>
              </a:tr>
              <a:tr h="363550">
                <a:tc>
                  <a:txBody>
                    <a:bodyPr/>
                    <a:lstStyle/>
                    <a:p>
                      <a:r>
                        <a:rPr lang="en-US" altLang="zh-CN" sz="1800">
                          <a:latin typeface="Segoe UI" panose="020B0502040204020203" pitchFamily="34" charset="0"/>
                          <a:ea typeface="Microsoft YaHei" panose="020B0503020204020204" pitchFamily="34" charset="-122"/>
                        </a:rPr>
                        <a:t>Excel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com.microsoft.teamspace.tab.file.staticviewer.excel</a:t>
                      </a:r>
                      <a:endParaRPr lang="zh-CN" altLang="en-US" sz="1800" b="0" kern="1200" dirty="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910378210"/>
                  </a:ext>
                </a:extLst>
              </a:tr>
              <a:tr h="363550">
                <a:tc>
                  <a:txBody>
                    <a:bodyPr/>
                    <a:lstStyle/>
                    <a:p>
                      <a:r>
                        <a:rPr lang="en-US" altLang="zh-CN" sz="1800">
                          <a:latin typeface="Segoe UI" panose="020B0502040204020203" pitchFamily="34" charset="0"/>
                          <a:ea typeface="Microsoft YaHei" panose="020B0503020204020204" pitchFamily="34" charset="-122"/>
                        </a:rPr>
                        <a:t>PowerPoint</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com.microsoft.teamspace.tab.file.staticviewer.powerpoint</a:t>
                      </a:r>
                      <a:endParaRPr lang="zh-CN" altLang="en-US" sz="1800" b="0" kern="1200" dirty="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1157199500"/>
                  </a:ext>
                </a:extLst>
              </a:tr>
              <a:tr h="363550">
                <a:tc>
                  <a:txBody>
                    <a:bodyPr/>
                    <a:lstStyle/>
                    <a:p>
                      <a:r>
                        <a:rPr lang="en-US" altLang="zh-CN" sz="1800">
                          <a:latin typeface="Segoe UI" panose="020B0502040204020203" pitchFamily="34" charset="0"/>
                          <a:ea typeface="Microsoft YaHei" panose="020B0503020204020204" pitchFamily="34" charset="-122"/>
                        </a:rPr>
                        <a:t>PDF</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com.microsoft.teamspace.tab.file.staticviewer.pdf</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2555864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a:latin typeface="Segoe UI" panose="020B0502040204020203" pitchFamily="34" charset="0"/>
                          <a:ea typeface="Microsoft YaHei" panose="020B0503020204020204" pitchFamily="34" charset="-122"/>
                        </a:rPr>
                        <a:t>网站</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com.microsoft.teamspace.tab.web</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889236696"/>
                  </a:ext>
                </a:extLst>
              </a:tr>
              <a:tr h="363550">
                <a:tc>
                  <a:txBody>
                    <a:bodyPr/>
                    <a:lstStyle/>
                    <a:p>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文档</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com.microsoft.teamspace.tab.files.sharepoint</a:t>
                      </a:r>
                      <a:endParaRPr lang="zh-CN" altLang="en-US" sz="1800" b="0" kern="1200" dirty="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351933701"/>
                  </a:ext>
                </a:extLst>
              </a:tr>
              <a:tr h="363550">
                <a:tc>
                  <a:txBody>
                    <a:bodyPr/>
                    <a:lstStyle/>
                    <a:p>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列表 </a:t>
                      </a:r>
                      <a:r>
                        <a:rPr lang="en-US" altLang="zh-CN" sz="1800">
                          <a:latin typeface="Segoe UI" panose="020B0502040204020203" pitchFamily="34" charset="0"/>
                          <a:ea typeface="Microsoft YaHei" panose="020B0503020204020204" pitchFamily="34" charset="-122"/>
                        </a:rPr>
                        <a:t>/ </a:t>
                      </a:r>
                      <a:r>
                        <a:rPr lang="zh-CN" altLang="en-US" sz="1800">
                          <a:latin typeface="Segoe UI" panose="020B0502040204020203" pitchFamily="34" charset="0"/>
                          <a:ea typeface="Microsoft YaHei" panose="020B0503020204020204" pitchFamily="34" charset="-122"/>
                        </a:rPr>
                        <a:t>页面</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2a527703-1f6f-4559-a332-d8a7d288cd88</a:t>
                      </a:r>
                      <a:endParaRPr lang="en-US" altLang="zh-CN"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3457811989"/>
                  </a:ext>
                </a:extLst>
              </a:tr>
              <a:tr h="363550">
                <a:tc>
                  <a:txBody>
                    <a:bodyPr/>
                    <a:lstStyle/>
                    <a:p>
                      <a:r>
                        <a:rPr lang="en-US" altLang="zh-CN" sz="1800">
                          <a:latin typeface="Segoe UI" panose="020B0502040204020203" pitchFamily="34" charset="0"/>
                          <a:ea typeface="Microsoft YaHei" panose="020B0503020204020204" pitchFamily="34" charset="-122"/>
                        </a:rPr>
                        <a:t>Microsoft Stream</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com.microsoftstream.embed.skypeteamstab</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874451013"/>
                  </a:ext>
                </a:extLst>
              </a:tr>
              <a:tr h="363550">
                <a:tc>
                  <a:txBody>
                    <a:bodyPr/>
                    <a:lstStyle/>
                    <a:p>
                      <a:r>
                        <a:rPr lang="en-US" altLang="zh-CN" sz="1800">
                          <a:latin typeface="Segoe UI" panose="020B0502040204020203" pitchFamily="34" charset="0"/>
                          <a:ea typeface="Microsoft YaHei" panose="020B0503020204020204" pitchFamily="34" charset="-122"/>
                        </a:rPr>
                        <a:t>Microsoft Forms</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81fef3a6-72aa-4648-a763-de824aeafb7d</a:t>
                      </a:r>
                      <a:endParaRPr lang="en-US" altLang="zh-CN"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41244022"/>
                  </a:ext>
                </a:extLst>
              </a:tr>
              <a:tr h="363550">
                <a:tc>
                  <a:txBody>
                    <a:bodyPr/>
                    <a:lstStyle/>
                    <a:p>
                      <a:r>
                        <a:rPr lang="en-US" altLang="zh-CN" sz="1800">
                          <a:latin typeface="Segoe UI" panose="020B0502040204020203" pitchFamily="34" charset="0"/>
                          <a:ea typeface="Microsoft YaHei" panose="020B0503020204020204" pitchFamily="34" charset="-122"/>
                        </a:rPr>
                        <a:t>OneNote</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0d820ecd-def2-4297-adad-78056cde7c78</a:t>
                      </a:r>
                      <a:endParaRPr lang="en-US" altLang="zh-CN"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2589403495"/>
                  </a:ext>
                </a:extLst>
              </a:tr>
              <a:tr h="363550">
                <a:tc>
                  <a:txBody>
                    <a:bodyPr/>
                    <a:lstStyle/>
                    <a:p>
                      <a:r>
                        <a:rPr lang="en-US" altLang="zh-CN" sz="1800">
                          <a:latin typeface="Segoe UI" panose="020B0502040204020203" pitchFamily="34" charset="0"/>
                          <a:ea typeface="Microsoft YaHei" panose="020B0503020204020204" pitchFamily="34" charset="-122"/>
                        </a:rPr>
                        <a:t>Planner</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Courier New" panose="02070309020205020404" pitchFamily="49" charset="0"/>
                          <a:ea typeface="Microsoft YaHei" panose="020B0503020204020204" pitchFamily="34" charset="-122"/>
                          <a:cs typeface="Courier New" panose="02070309020205020404" pitchFamily="49" charset="0"/>
                        </a:rPr>
                        <a:t>com.microsoft.teamspace.tab.planner</a:t>
                      </a:r>
                      <a:endParaRPr lang="zh-CN" altLang="en-US" sz="1800" dirty="0">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3502453298"/>
                  </a:ext>
                </a:extLst>
              </a:tr>
              <a:tr h="363550">
                <a:tc>
                  <a:txBody>
                    <a:bodyPr/>
                    <a:lstStyle/>
                    <a:p>
                      <a:r>
                        <a:rPr lang="en-US" altLang="zh-CN" sz="1800">
                          <a:latin typeface="Segoe UI" panose="020B0502040204020203" pitchFamily="34" charset="0"/>
                          <a:ea typeface="Microsoft YaHei" panose="020B0503020204020204" pitchFamily="34" charset="-122"/>
                        </a:rPr>
                        <a:t>Power BI</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b="0" kern="120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rPr>
                        <a:t>com.microsoft.teamspace.tab.powerbi</a:t>
                      </a:r>
                      <a:endParaRPr lang="zh-CN" altLang="en-US" sz="1800" b="0" kern="1200" dirty="0">
                        <a:solidFill>
                          <a:schemeClr val="dk1"/>
                        </a:solidFill>
                        <a:effectLst/>
                        <a:latin typeface="Courier New" panose="02070309020205020404" pitchFamily="49" charset="0"/>
                        <a:ea typeface="Microsoft YaHei" panose="020B0503020204020204" pitchFamily="34" charset="-122"/>
                        <a:cs typeface="Courier New" panose="02070309020205020404" pitchFamily="49" charset="0"/>
                      </a:endParaRPr>
                    </a:p>
                  </a:txBody>
                  <a:tcPr marL="89642" marR="89642" marT="44821" marB="44821"/>
                </a:tc>
                <a:extLst>
                  <a:ext uri="{0D108BD9-81ED-4DB2-BD59-A6C34878D82A}">
                    <a16:rowId xmlns:a16="http://schemas.microsoft.com/office/drawing/2014/main" val="3732328750"/>
                  </a:ext>
                </a:extLst>
              </a:tr>
            </a:tbl>
          </a:graphicData>
        </a:graphic>
      </p:graphicFrame>
    </p:spTree>
    <p:extLst>
      <p:ext uri="{BB962C8B-B14F-4D97-AF65-F5344CB8AC3E}">
        <p14:creationId xmlns:p14="http://schemas.microsoft.com/office/powerpoint/2010/main" val="28237551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A1B9-5CDE-914A-8790-5CB4388C844C}"/>
              </a:ext>
            </a:extLst>
          </p:cNvPr>
          <p:cNvSpPr>
            <a:spLocks noGrp="1"/>
          </p:cNvSpPr>
          <p:nvPr>
            <p:ph type="title"/>
          </p:nvPr>
        </p:nvSpPr>
        <p:spPr>
          <a:xfrm>
            <a:off x="442765" y="249139"/>
            <a:ext cx="11306469" cy="403079"/>
          </a:xfrm>
        </p:spPr>
        <p:txBody>
          <a:bodyPr/>
          <a:lstStyle/>
          <a:p>
            <a:r>
              <a:rPr lang="zh-CN" altLang="en-US" b="1" dirty="0">
                <a:latin typeface="Segoe UI Semibold" panose="020B0702040204020203" pitchFamily="34" charset="0"/>
                <a:ea typeface="Microsoft YaHei" panose="020B0503020204020204" pitchFamily="34" charset="-122"/>
              </a:rPr>
              <a:t>选项卡配置属性</a:t>
            </a:r>
          </a:p>
        </p:txBody>
      </p:sp>
      <p:graphicFrame>
        <p:nvGraphicFramePr>
          <p:cNvPr id="4" name="Table 4">
            <a:extLst>
              <a:ext uri="{FF2B5EF4-FFF2-40B4-BE49-F238E27FC236}">
                <a16:creationId xmlns:a16="http://schemas.microsoft.com/office/drawing/2014/main" id="{D9F1B663-FB71-BD46-A94B-75ECF3564CD6}"/>
              </a:ext>
            </a:extLst>
          </p:cNvPr>
          <p:cNvGraphicFramePr>
            <a:graphicFrameLocks noGrp="1"/>
          </p:cNvGraphicFramePr>
          <p:nvPr>
            <p:ph type="tbl" sz="quarter" idx="10"/>
            <p:extLst>
              <p:ext uri="{D42A27DB-BD31-4B8C-83A1-F6EECF244321}">
                <p14:modId xmlns:p14="http://schemas.microsoft.com/office/powerpoint/2010/main" val="876716955"/>
              </p:ext>
            </p:extLst>
          </p:nvPr>
        </p:nvGraphicFramePr>
        <p:xfrm>
          <a:off x="442765" y="837204"/>
          <a:ext cx="11306467" cy="4462580"/>
        </p:xfrm>
        <a:graphic>
          <a:graphicData uri="http://schemas.openxmlformats.org/drawingml/2006/table">
            <a:tbl>
              <a:tblPr firstRow="1" bandRow="1">
                <a:tableStyleId>{5C22544A-7EE6-4342-B048-85BDC9FD1C3A}</a:tableStyleId>
              </a:tblPr>
              <a:tblGrid>
                <a:gridCol w="2261293">
                  <a:extLst>
                    <a:ext uri="{9D8B030D-6E8A-4147-A177-3AD203B41FA5}">
                      <a16:colId xmlns:a16="http://schemas.microsoft.com/office/drawing/2014/main" val="621283709"/>
                    </a:ext>
                  </a:extLst>
                </a:gridCol>
                <a:gridCol w="2261293">
                  <a:extLst>
                    <a:ext uri="{9D8B030D-6E8A-4147-A177-3AD203B41FA5}">
                      <a16:colId xmlns:a16="http://schemas.microsoft.com/office/drawing/2014/main" val="2065705960"/>
                    </a:ext>
                  </a:extLst>
                </a:gridCol>
                <a:gridCol w="3568015">
                  <a:extLst>
                    <a:ext uri="{9D8B030D-6E8A-4147-A177-3AD203B41FA5}">
                      <a16:colId xmlns:a16="http://schemas.microsoft.com/office/drawing/2014/main" val="1748937244"/>
                    </a:ext>
                  </a:extLst>
                </a:gridCol>
                <a:gridCol w="1640050">
                  <a:extLst>
                    <a:ext uri="{9D8B030D-6E8A-4147-A177-3AD203B41FA5}">
                      <a16:colId xmlns:a16="http://schemas.microsoft.com/office/drawing/2014/main" val="1027523435"/>
                    </a:ext>
                  </a:extLst>
                </a:gridCol>
                <a:gridCol w="1575816">
                  <a:extLst>
                    <a:ext uri="{9D8B030D-6E8A-4147-A177-3AD203B41FA5}">
                      <a16:colId xmlns:a16="http://schemas.microsoft.com/office/drawing/2014/main" val="3249133111"/>
                    </a:ext>
                  </a:extLst>
                </a:gridCol>
              </a:tblGrid>
              <a:tr h="363550">
                <a:tc>
                  <a:txBody>
                    <a:bodyPr/>
                    <a:lstStyle/>
                    <a:p>
                      <a:r>
                        <a:rPr lang="zh-CN" altLang="en-US" sz="1800">
                          <a:latin typeface="Segoe UI" panose="020B0502040204020203" pitchFamily="34" charset="0"/>
                          <a:ea typeface="Microsoft YaHei" panose="020B0503020204020204" pitchFamily="34" charset="-122"/>
                        </a:rPr>
                        <a:t>应用</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entityId</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contentUrl</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websiteUrl</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removeUrl</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1905625881"/>
                  </a:ext>
                </a:extLst>
              </a:tr>
              <a:tr h="627497">
                <a:tc>
                  <a:txBody>
                    <a:bodyPr/>
                    <a:lstStyle/>
                    <a:p>
                      <a:r>
                        <a:rPr lang="en-US" altLang="zh-CN" sz="1800">
                          <a:latin typeface="Segoe UI" panose="020B0502040204020203" pitchFamily="34" charset="0"/>
                          <a:ea typeface="Microsoft YaHei" panose="020B0503020204020204" pitchFamily="34" charset="-122"/>
                        </a:rPr>
                        <a:t>Word</a:t>
                      </a:r>
                      <a:r>
                        <a:rPr lang="zh-CN" altLang="en-US" sz="1800">
                          <a:latin typeface="Segoe UI" panose="020B0502040204020203" pitchFamily="34" charset="0"/>
                          <a:ea typeface="Microsoft YaHei" panose="020B0503020204020204" pitchFamily="34" charset="-122"/>
                        </a:rPr>
                        <a:t>、</a:t>
                      </a:r>
                      <a:r>
                        <a:rPr lang="en-US" altLang="zh-CN" sz="1800">
                          <a:latin typeface="Segoe UI" panose="020B0502040204020203" pitchFamily="34" charset="0"/>
                          <a:ea typeface="Microsoft YaHei" panose="020B0503020204020204" pitchFamily="34" charset="-122"/>
                        </a:rPr>
                        <a:t>Excel</a:t>
                      </a:r>
                      <a:r>
                        <a:rPr lang="zh-CN" altLang="en-US" sz="1800">
                          <a:latin typeface="Segoe UI" panose="020B0502040204020203" pitchFamily="34" charset="0"/>
                          <a:ea typeface="Microsoft YaHei" panose="020B0503020204020204" pitchFamily="34" charset="-122"/>
                        </a:rPr>
                        <a:t>、</a:t>
                      </a:r>
                      <a:r>
                        <a:rPr lang="en-US" altLang="zh-CN" sz="1800">
                          <a:latin typeface="Segoe UI" panose="020B0502040204020203" pitchFamily="34" charset="0"/>
                          <a:ea typeface="Microsoft YaHei" panose="020B0503020204020204" pitchFamily="34" charset="-122"/>
                        </a:rPr>
                        <a:t>PowerPoint</a:t>
                      </a:r>
                      <a:r>
                        <a:rPr lang="zh-CN" altLang="en-US" sz="1800">
                          <a:latin typeface="Segoe UI" panose="020B0502040204020203" pitchFamily="34" charset="0"/>
                          <a:ea typeface="Microsoft YaHei" panose="020B0503020204020204" pitchFamily="34" charset="-122"/>
                        </a:rPr>
                        <a:t>、</a:t>
                      </a:r>
                      <a:r>
                        <a:rPr lang="en-US" altLang="zh-CN" sz="1800">
                          <a:latin typeface="Segoe UI" panose="020B0502040204020203" pitchFamily="34" charset="0"/>
                          <a:ea typeface="Microsoft YaHei" panose="020B0503020204020204" pitchFamily="34" charset="-122"/>
                        </a:rPr>
                        <a:t>PDF</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zh-CN" altLang="en-US" sz="1800">
                          <a:latin typeface="Segoe UI" panose="020B0502040204020203" pitchFamily="34" charset="0"/>
                          <a:ea typeface="Microsoft YaHei" panose="020B0503020204020204" pitchFamily="34" charset="-122"/>
                        </a:rPr>
                        <a:t>源文档 </a:t>
                      </a:r>
                      <a:r>
                        <a:rPr lang="en-US" altLang="zh-CN" sz="1800">
                          <a:latin typeface="Segoe UI" panose="020B0502040204020203" pitchFamily="34" charset="0"/>
                          <a:ea typeface="Microsoft YaHei" panose="020B0503020204020204" pitchFamily="34" charset="-122"/>
                        </a:rPr>
                        <a:t>ID</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zh-CN" altLang="en-US" sz="1800">
                          <a:latin typeface="Segoe UI" panose="020B0502040204020203" pitchFamily="34" charset="0"/>
                          <a:ea typeface="Microsoft YaHei" panose="020B0503020204020204" pitchFamily="34" charset="-122"/>
                        </a:rPr>
                        <a:t>指向底层 </a:t>
                      </a:r>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文档库中文件的 </a:t>
                      </a:r>
                      <a:r>
                        <a:rPr lang="en-US" altLang="zh-CN" sz="1800">
                          <a:latin typeface="Segoe UI" panose="020B0502040204020203" pitchFamily="34" charset="0"/>
                          <a:ea typeface="Microsoft YaHei" panose="020B0503020204020204" pitchFamily="34" charset="-122"/>
                        </a:rPr>
                        <a:t>URL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p>
                    <a:p>
                      <a:endParaRPr lang="zh-CN" altLang="en-US"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3330093911"/>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a:latin typeface="Segoe UI" panose="020B0502040204020203" pitchFamily="34" charset="0"/>
                          <a:ea typeface="Microsoft YaHei" panose="020B0503020204020204" pitchFamily="34" charset="-122"/>
                        </a:rPr>
                        <a:t>网站</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URL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URL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3757046785"/>
                  </a:ext>
                </a:extLst>
              </a:tr>
              <a:tr h="627497">
                <a:tc>
                  <a:txBody>
                    <a:bodyPr/>
                    <a:lstStyle/>
                    <a:p>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文档</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zh-CN" altLang="en-US" sz="1800">
                          <a:latin typeface="Segoe UI" panose="020B0502040204020203" pitchFamily="34" charset="0"/>
                          <a:ea typeface="Microsoft YaHei" panose="020B0503020204020204" pitchFamily="34" charset="-122"/>
                        </a:rPr>
                        <a:t>“”</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800">
                          <a:latin typeface="Segoe UI" panose="020B0502040204020203" pitchFamily="34" charset="0"/>
                          <a:ea typeface="Microsoft YaHei" panose="020B0503020204020204" pitchFamily="34" charset="-122"/>
                        </a:rPr>
                        <a:t>指向底层 </a:t>
                      </a:r>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文档库的 </a:t>
                      </a:r>
                      <a:r>
                        <a:rPr lang="en-US" altLang="zh-CN" sz="1800">
                          <a:latin typeface="Segoe UI" panose="020B0502040204020203" pitchFamily="34" charset="0"/>
                          <a:ea typeface="Microsoft YaHei" panose="020B0503020204020204" pitchFamily="34" charset="-122"/>
                        </a:rPr>
                        <a:t>URL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p>
                    <a:p>
                      <a:endParaRPr lang="zh-CN" altLang="en-US"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1268927785"/>
                  </a:ext>
                </a:extLst>
              </a:tr>
              <a:tr h="627497">
                <a:tc>
                  <a:txBody>
                    <a:bodyPr/>
                    <a:lstStyle/>
                    <a:p>
                      <a:r>
                        <a:rPr lang="en-US" altLang="zh-CN" sz="1800">
                          <a:latin typeface="Segoe UI" panose="020B0502040204020203" pitchFamily="34" charset="0"/>
                          <a:ea typeface="Microsoft YaHei" panose="020B0503020204020204" pitchFamily="34" charset="-122"/>
                        </a:rPr>
                        <a:t>SharePoint </a:t>
                      </a:r>
                      <a:r>
                        <a:rPr lang="zh-CN" altLang="en-US" sz="1800">
                          <a:latin typeface="Segoe UI" panose="020B0502040204020203" pitchFamily="34" charset="0"/>
                          <a:ea typeface="Microsoft YaHei" panose="020B0503020204020204" pitchFamily="34" charset="-122"/>
                        </a:rPr>
                        <a:t>列表 </a:t>
                      </a:r>
                      <a:r>
                        <a:rPr lang="en-US" altLang="zh-CN" sz="1800">
                          <a:latin typeface="Segoe UI" panose="020B0502040204020203" pitchFamily="34" charset="0"/>
                          <a:ea typeface="Microsoft YaHei" panose="020B0503020204020204" pitchFamily="34" charset="-122"/>
                        </a:rPr>
                        <a:t>/ </a:t>
                      </a:r>
                      <a:r>
                        <a:rPr lang="zh-CN" altLang="en-US" sz="1800">
                          <a:latin typeface="Segoe UI" panose="020B0502040204020203" pitchFamily="34" charset="0"/>
                          <a:ea typeface="Microsoft YaHei" panose="020B0503020204020204" pitchFamily="34" charset="-122"/>
                        </a:rPr>
                        <a:t>页面</a:t>
                      </a:r>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p>
                    <a:p>
                      <a:endParaRPr lang="zh-CN" altLang="en-US"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p>
                    <a:p>
                      <a:endParaRPr lang="zh-CN" altLang="en-US"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560404048"/>
                  </a:ext>
                </a:extLst>
              </a:tr>
              <a:tr h="363550">
                <a:tc>
                  <a:txBody>
                    <a:bodyPr/>
                    <a:lstStyle/>
                    <a:p>
                      <a:r>
                        <a:rPr lang="en-US" altLang="zh-CN" sz="1800">
                          <a:latin typeface="Segoe UI" panose="020B0502040204020203" pitchFamily="34" charset="0"/>
                          <a:ea typeface="Microsoft YaHei" panose="020B0503020204020204" pitchFamily="34" charset="-122"/>
                        </a:rPr>
                        <a:t>Microsoft Stream</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2242849986"/>
                  </a:ext>
                </a:extLst>
              </a:tr>
              <a:tr h="363550">
                <a:tc>
                  <a:txBody>
                    <a:bodyPr/>
                    <a:lstStyle/>
                    <a:p>
                      <a:r>
                        <a:rPr lang="en-US" altLang="zh-CN" sz="1800">
                          <a:latin typeface="Segoe UI" panose="020B0502040204020203" pitchFamily="34" charset="0"/>
                          <a:ea typeface="Microsoft YaHei" panose="020B0503020204020204" pitchFamily="34" charset="-122"/>
                        </a:rPr>
                        <a:t>Microsoft Forms</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1541786673"/>
                  </a:ext>
                </a:extLst>
              </a:tr>
              <a:tr h="363550">
                <a:tc>
                  <a:txBody>
                    <a:bodyPr/>
                    <a:lstStyle/>
                    <a:p>
                      <a:r>
                        <a:rPr lang="en-US" altLang="zh-CN" sz="1800">
                          <a:latin typeface="Segoe UI" panose="020B0502040204020203" pitchFamily="34" charset="0"/>
                          <a:ea typeface="Microsoft YaHei" panose="020B0503020204020204" pitchFamily="34" charset="-122"/>
                        </a:rPr>
                        <a:t>OneNote</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2342989722"/>
                  </a:ext>
                </a:extLst>
              </a:tr>
              <a:tr h="363550">
                <a:tc>
                  <a:txBody>
                    <a:bodyPr/>
                    <a:lstStyle/>
                    <a:p>
                      <a:r>
                        <a:rPr lang="en-US" altLang="zh-CN" sz="1800">
                          <a:latin typeface="Segoe UI" panose="020B0502040204020203" pitchFamily="34" charset="0"/>
                          <a:ea typeface="Microsoft YaHei" panose="020B0503020204020204" pitchFamily="34" charset="-122"/>
                        </a:rPr>
                        <a:t>Planner</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1555243522"/>
                  </a:ext>
                </a:extLst>
              </a:tr>
              <a:tr h="363550">
                <a:tc>
                  <a:txBody>
                    <a:bodyPr/>
                    <a:lstStyle/>
                    <a:p>
                      <a:r>
                        <a:rPr lang="en-US" altLang="zh-CN" sz="1800">
                          <a:latin typeface="Segoe UI" panose="020B0502040204020203" pitchFamily="34" charset="0"/>
                          <a:ea typeface="Microsoft YaHei" panose="020B0503020204020204" pitchFamily="34" charset="-122"/>
                        </a:rPr>
                        <a:t>Power BI</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zh-CN" sz="1800">
                          <a:latin typeface="Segoe UI" panose="020B0502040204020203" pitchFamily="34" charset="0"/>
                          <a:ea typeface="Microsoft YaHei" panose="020B0503020204020204" pitchFamily="34" charset="-122"/>
                        </a:rPr>
                        <a:t>null</a:t>
                      </a:r>
                      <a:endParaRPr lang="en-US" altLang="zh-CN" sz="1800" dirty="0">
                        <a:latin typeface="Segoe UI" panose="020B0502040204020203" pitchFamily="34" charset="0"/>
                        <a:ea typeface="Microsoft YaHei" panose="020B0503020204020204" pitchFamily="34" charset="-122"/>
                      </a:endParaRPr>
                    </a:p>
                  </a:txBody>
                  <a:tcPr marL="89642" marR="89642" marT="44821" marB="44821"/>
                </a:tc>
                <a:extLst>
                  <a:ext uri="{0D108BD9-81ED-4DB2-BD59-A6C34878D82A}">
                    <a16:rowId xmlns:a16="http://schemas.microsoft.com/office/drawing/2014/main" val="918529429"/>
                  </a:ext>
                </a:extLst>
              </a:tr>
            </a:tbl>
          </a:graphicData>
        </a:graphic>
      </p:graphicFrame>
    </p:spTree>
    <p:extLst>
      <p:ext uri="{BB962C8B-B14F-4D97-AF65-F5344CB8AC3E}">
        <p14:creationId xmlns:p14="http://schemas.microsoft.com/office/powerpoint/2010/main" val="7568194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A3895-9406-4522-8A8D-20EAC05E785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Graph </a:t>
            </a:r>
            <a:r>
              <a:rPr lang="zh-CN" altLang="en-US" b="1" dirty="0">
                <a:latin typeface="Segoe UI Semibold" panose="020B0702040204020203" pitchFamily="34" charset="0"/>
                <a:ea typeface="Microsoft YaHei" panose="020B0503020204020204" pitchFamily="34" charset="-122"/>
              </a:rPr>
              <a:t>发布到活动源</a:t>
            </a:r>
          </a:p>
        </p:txBody>
      </p:sp>
      <p:pic>
        <p:nvPicPr>
          <p:cNvPr id="2" name="Picture 1" descr="包含两条水平线和两条垂直弧线的地球仪图标">
            <a:extLst>
              <a:ext uri="{FF2B5EF4-FFF2-40B4-BE49-F238E27FC236}">
                <a16:creationId xmlns:a16="http://schemas.microsoft.com/office/drawing/2014/main" id="{F7B78D37-6EF3-482D-8779-0722AEA11FD5}"/>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9036708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2161735"/>
            <a:ext cx="2209420" cy="2534540"/>
          </a:xfrm>
        </p:spPr>
        <p:txBody>
          <a:bodyPr/>
          <a:lstStyle/>
          <a:p>
            <a:r>
              <a:rPr lang="zh-CN" altLang="en-US" b="1">
                <a:latin typeface="Segoe UI Semibold" panose="020B0702040204020203" pitchFamily="34" charset="0"/>
                <a:ea typeface="Microsoft YaHei" panose="020B0503020204020204" pitchFamily="34" charset="-122"/>
              </a:rPr>
              <a:t>使用 </a:t>
            </a:r>
            <a:r>
              <a:rPr lang="en-US" altLang="zh-CN" b="1">
                <a:latin typeface="Segoe UI Semibold" panose="020B0702040204020203" pitchFamily="34" charset="0"/>
                <a:ea typeface="Microsoft YaHei" panose="020B0503020204020204" pitchFamily="34" charset="-122"/>
              </a:rPr>
              <a:t>Webhook </a:t>
            </a:r>
            <a:r>
              <a:rPr lang="zh-CN" altLang="en-US" b="1">
                <a:latin typeface="Segoe UI Semibold" panose="020B0702040204020203" pitchFamily="34" charset="0"/>
                <a:ea typeface="Microsoft YaHei" panose="020B0503020204020204" pitchFamily="34" charset="-122"/>
              </a:rPr>
              <a:t>和连接器将 </a:t>
            </a:r>
            <a:r>
              <a:rPr lang="en-US" altLang="zh-CN" b="1">
                <a:latin typeface="Segoe UI Semibold" panose="020B0702040204020203" pitchFamily="34" charset="0"/>
                <a:ea typeface="Microsoft YaHei" panose="020B0503020204020204" pitchFamily="34" charset="-122"/>
              </a:rPr>
              <a:t>Web </a:t>
            </a:r>
            <a:r>
              <a:rPr lang="zh-CN" altLang="en-US" b="1">
                <a:latin typeface="Segoe UI Semibold" panose="020B0702040204020203" pitchFamily="34" charset="0"/>
                <a:ea typeface="Microsoft YaHei" panose="020B0503020204020204" pitchFamily="34" charset="-122"/>
              </a:rPr>
              <a:t>服务连接到 </a:t>
            </a:r>
            <a:r>
              <a:rPr lang="en-US" altLang="zh-CN" b="1">
                <a:latin typeface="Segoe UI Semibold" panose="020B0702040204020203" pitchFamily="34" charset="0"/>
                <a:ea typeface="Microsoft YaHei" panose="020B0503020204020204" pitchFamily="34" charset="-122"/>
              </a:rPr>
              <a:t>Microsoft Teams</a:t>
            </a:r>
            <a:endParaRPr lang="en-US" altLang="zh-CN" b="1" dirty="0">
              <a:latin typeface="Segoe UI Semibold" panose="020B0702040204020203" pitchFamily="34" charset="0"/>
              <a:ea typeface="Microsoft YaHei" panose="020B0503020204020204" pitchFamily="34" charset="-122"/>
            </a:endParaRPr>
          </a:p>
        </p:txBody>
      </p:sp>
      <p:sp>
        <p:nvSpPr>
          <p:cNvPr id="4" name="TextBox 3">
            <a:extLst>
              <a:ext uri="{FF2B5EF4-FFF2-40B4-BE49-F238E27FC236}">
                <a16:creationId xmlns:a16="http://schemas.microsoft.com/office/drawing/2014/main" id="{712A03F2-3B7D-402D-94FD-9D5ACF9A8906}"/>
              </a:ext>
            </a:extLst>
          </p:cNvPr>
          <p:cNvSpPr txBox="1"/>
          <p:nvPr/>
        </p:nvSpPr>
        <p:spPr>
          <a:xfrm>
            <a:off x="3458630" y="2795378"/>
            <a:ext cx="8165324" cy="844833"/>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创建传出 </a:t>
            </a:r>
            <a:r>
              <a:rPr lang="en-US" altLang="zh-CN" sz="2745">
                <a:latin typeface="Calibri" panose="020F0502020204030204" pitchFamily="34" charset="0"/>
                <a:ea typeface="Microsoft YaHei" panose="020B0503020204020204" pitchFamily="34" charset="-122"/>
              </a:rPr>
              <a:t>Webhook</a:t>
            </a:r>
            <a:endParaRPr lang="zh-CN" altLang="en-US" sz="980">
              <a:latin typeface="Calibri" panose="020F0502020204030204" pitchFamily="34" charset="0"/>
              <a:ea typeface="Microsoft YaHei" panose="020B0503020204020204" pitchFamily="34" charset="-122"/>
            </a:endParaRPr>
          </a:p>
          <a:p>
            <a:pPr marL="336145" indent="-336145" defTabSz="914367"/>
            <a:r>
              <a:rPr lang="zh-CN" altLang="en-US" sz="2745">
                <a:latin typeface="Calibri" panose="020F0502020204030204" pitchFamily="34" charset="0"/>
                <a:ea typeface="Microsoft YaHei" panose="020B0503020204020204" pitchFamily="34" charset="-122"/>
              </a:rPr>
              <a:t>创建传入 </a:t>
            </a:r>
            <a:r>
              <a:rPr lang="en-US" altLang="zh-CN" sz="2745">
                <a:latin typeface="Calibri" panose="020F0502020204030204" pitchFamily="34" charset="0"/>
                <a:ea typeface="Microsoft YaHei" panose="020B0503020204020204" pitchFamily="34" charset="-122"/>
              </a:rPr>
              <a:t>Webhook</a:t>
            </a:r>
            <a:r>
              <a:rPr lang="zh-CN" altLang="en-US" sz="980">
                <a:latin typeface="Calibri" panose="020F0502020204030204" pitchFamily="34" charset="0"/>
                <a:ea typeface="Microsoft YaHei" panose="020B0503020204020204" pitchFamily="34" charset="-122"/>
              </a:rPr>
              <a:t> </a:t>
            </a:r>
            <a:endParaRPr lang="zh-CN" altLang="en-US" sz="980"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34464285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E7B84-B29E-CF40-90CA-987D798F66C7}"/>
              </a:ext>
            </a:extLst>
          </p:cNvPr>
          <p:cNvSpPr>
            <a:spLocks noGrp="1"/>
          </p:cNvSpPr>
          <p:nvPr>
            <p:ph type="title"/>
          </p:nvPr>
        </p:nvSpPr>
        <p:spPr>
          <a:xfrm>
            <a:off x="442766" y="538709"/>
            <a:ext cx="11306469" cy="403079"/>
          </a:xfrm>
        </p:spPr>
        <p:txBody>
          <a:bodyPr/>
          <a:lstStyle/>
          <a:p>
            <a:r>
              <a:rPr lang="zh-CN" altLang="en-US" b="1" dirty="0">
                <a:latin typeface="Segoe UI Semibold" panose="020B0702040204020203" pitchFamily="34" charset="0"/>
                <a:ea typeface="Microsoft YaHei" panose="020B0503020204020204" pitchFamily="34" charset="-122"/>
              </a:rPr>
              <a:t>活动源通知</a:t>
            </a:r>
          </a:p>
        </p:txBody>
      </p:sp>
      <p:sp>
        <p:nvSpPr>
          <p:cNvPr id="4" name="Text Placeholder 3">
            <a:extLst>
              <a:ext uri="{FF2B5EF4-FFF2-40B4-BE49-F238E27FC236}">
                <a16:creationId xmlns:a16="http://schemas.microsoft.com/office/drawing/2014/main" id="{9B12D46C-60F5-CC45-BA33-4BCC41C12377}"/>
              </a:ext>
            </a:extLst>
          </p:cNvPr>
          <p:cNvSpPr>
            <a:spLocks noGrp="1"/>
          </p:cNvSpPr>
          <p:nvPr>
            <p:ph type="body" sz="quarter" idx="10"/>
          </p:nvPr>
        </p:nvSpPr>
        <p:spPr>
          <a:xfrm>
            <a:off x="442767" y="1423408"/>
            <a:ext cx="3473130" cy="622368"/>
          </a:xfrm>
        </p:spPr>
        <p:txBody>
          <a:bodyPr/>
          <a:lstStyle/>
          <a:p>
            <a:r>
              <a:rPr lang="zh-CN" altLang="en-US" dirty="0">
                <a:latin typeface="Segoe UI" panose="020B0502040204020203" pitchFamily="34" charset="0"/>
                <a:ea typeface="Microsoft YaHei" panose="020B0503020204020204" pitchFamily="34" charset="-122"/>
              </a:rPr>
              <a:t>使应用能够通知用户查看特定于他们的相关项目</a:t>
            </a:r>
          </a:p>
        </p:txBody>
      </p:sp>
      <p:pic>
        <p:nvPicPr>
          <p:cNvPr id="7" name="Picture 6" descr="在 Teams 客户端应用中，用户收到一个通知：“Megan 将 Word 选项卡添加到测试团队的 | 常规...”">
            <a:extLst>
              <a:ext uri="{FF2B5EF4-FFF2-40B4-BE49-F238E27FC236}">
                <a16:creationId xmlns:a16="http://schemas.microsoft.com/office/drawing/2014/main" id="{71EBB136-4AB8-B34C-82D6-ECEEE8DB5A19}"/>
              </a:ext>
            </a:extLst>
          </p:cNvPr>
          <p:cNvPicPr>
            <a:picLocks noChangeAspect="1"/>
          </p:cNvPicPr>
          <p:nvPr/>
        </p:nvPicPr>
        <p:blipFill>
          <a:blip r:embed="rId3"/>
          <a:stretch>
            <a:fillRect/>
          </a:stretch>
        </p:blipFill>
        <p:spPr>
          <a:xfrm>
            <a:off x="5145961" y="564762"/>
            <a:ext cx="6603273" cy="4982469"/>
          </a:xfrm>
          <a:prstGeom prst="rect">
            <a:avLst/>
          </a:prstGeom>
          <a:ln>
            <a:noFill/>
          </a:ln>
          <a:effectLst>
            <a:outerShdw blurRad="292100" dist="139700" dir="2700000" algn="tl" rotWithShape="0">
              <a:srgbClr val="333333">
                <a:alpha val="65000"/>
              </a:srgbClr>
            </a:outerShdw>
          </a:effectLst>
        </p:spPr>
      </p:pic>
      <p:pic>
        <p:nvPicPr>
          <p:cNvPr id="9" name="Picture 8" descr="Teams 活动源中的通知写道：“Mega在测试中加入了 Word 选项卡…”&#10;该通知还显示时间为上午 9:57，并有以下文字：“测试团队 &gt; 常规新选项卡已创建”&#10;">
            <a:extLst>
              <a:ext uri="{FF2B5EF4-FFF2-40B4-BE49-F238E27FC236}">
                <a16:creationId xmlns:a16="http://schemas.microsoft.com/office/drawing/2014/main" id="{EFE6CE7D-21B3-2944-8340-F3C4FE743029}"/>
              </a:ext>
            </a:extLst>
          </p:cNvPr>
          <p:cNvPicPr>
            <a:picLocks noChangeAspect="1"/>
          </p:cNvPicPr>
          <p:nvPr/>
        </p:nvPicPr>
        <p:blipFill>
          <a:blip r:embed="rId4"/>
          <a:stretch>
            <a:fillRect/>
          </a:stretch>
        </p:blipFill>
        <p:spPr>
          <a:xfrm>
            <a:off x="652312" y="2508479"/>
            <a:ext cx="3473130" cy="2027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04845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C1BEB5-B870-3E48-8B2D-A097997FC3FB}"/>
              </a:ext>
            </a:extLst>
          </p:cNvPr>
          <p:cNvSpPr>
            <a:spLocks noGrp="1"/>
          </p:cNvSpPr>
          <p:nvPr>
            <p:ph type="title"/>
          </p:nvPr>
        </p:nvSpPr>
        <p:spPr>
          <a:xfrm>
            <a:off x="442766" y="336595"/>
            <a:ext cx="11306469" cy="403079"/>
          </a:xfrm>
        </p:spPr>
        <p:txBody>
          <a:bodyPr/>
          <a:lstStyle/>
          <a:p>
            <a:r>
              <a:rPr lang="zh-CN" altLang="en-US" b="1">
                <a:latin typeface="Segoe UI Semibold" panose="020B0702040204020203" pitchFamily="34" charset="0"/>
                <a:ea typeface="Microsoft YaHei" panose="020B0503020204020204" pitchFamily="34" charset="-122"/>
              </a:rPr>
              <a:t>活动源通知剖析</a:t>
            </a:r>
            <a:endParaRPr lang="zh-CN" altLang="en-US" b="1" dirty="0">
              <a:latin typeface="Segoe UI Semibold" panose="020B0702040204020203" pitchFamily="34" charset="0"/>
              <a:ea typeface="Microsoft YaHei" panose="020B0503020204020204" pitchFamily="34" charset="-122"/>
            </a:endParaRPr>
          </a:p>
        </p:txBody>
      </p:sp>
      <p:pic>
        <p:nvPicPr>
          <p:cNvPr id="8" name="Picture 7" descr="活动源通知由一个头像、一个图标、一个参与者 + 原因、一个时间戳、一个位置和一个文本预览组成。">
            <a:extLst>
              <a:ext uri="{FF2B5EF4-FFF2-40B4-BE49-F238E27FC236}">
                <a16:creationId xmlns:a16="http://schemas.microsoft.com/office/drawing/2014/main" id="{A85C58A9-343F-C941-AB34-CF0B4FE6AE13}"/>
              </a:ext>
            </a:extLst>
          </p:cNvPr>
          <p:cNvPicPr>
            <a:picLocks noChangeAspect="1"/>
          </p:cNvPicPr>
          <p:nvPr/>
        </p:nvPicPr>
        <p:blipFill>
          <a:blip r:embed="rId3"/>
          <a:stretch>
            <a:fillRect/>
          </a:stretch>
        </p:blipFill>
        <p:spPr>
          <a:xfrm>
            <a:off x="1095404" y="948601"/>
            <a:ext cx="9716356" cy="4612194"/>
          </a:xfrm>
          <a:prstGeom prst="rect">
            <a:avLst/>
          </a:prstGeom>
          <a:ln w="38100">
            <a:solidFill>
              <a:schemeClr val="accent1"/>
            </a:solidFill>
          </a:ln>
        </p:spPr>
      </p:pic>
    </p:spTree>
    <p:extLst>
      <p:ext uri="{BB962C8B-B14F-4D97-AF65-F5344CB8AC3E}">
        <p14:creationId xmlns:p14="http://schemas.microsoft.com/office/powerpoint/2010/main" val="26196239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5345-E7BD-184E-8410-75B391641933}"/>
              </a:ext>
            </a:extLst>
          </p:cNvPr>
          <p:cNvSpPr>
            <a:spLocks noGrp="1"/>
          </p:cNvSpPr>
          <p:nvPr>
            <p:ph type="title"/>
          </p:nvPr>
        </p:nvSpPr>
        <p:spPr>
          <a:xfrm>
            <a:off x="442766" y="249139"/>
            <a:ext cx="11306469" cy="402302"/>
          </a:xfrm>
        </p:spPr>
        <p:txBody>
          <a:bodyPr wrap="square" anchor="t">
            <a:normAutofit/>
          </a:bodyPr>
          <a:lstStyle/>
          <a:p>
            <a:r>
              <a:rPr lang="zh-CN" altLang="en-US" b="1" dirty="0">
                <a:latin typeface="Segoe UI Semibold" panose="020B0702040204020203" pitchFamily="34" charset="0"/>
                <a:ea typeface="Microsoft YaHei" panose="020B0503020204020204" pitchFamily="34" charset="-122"/>
              </a:rPr>
              <a:t>发送活动源通知的要求</a:t>
            </a:r>
          </a:p>
        </p:txBody>
      </p:sp>
      <p:graphicFrame>
        <p:nvGraphicFramePr>
          <p:cNvPr id="6" name="Text Placeholder 2" descr="The three requirements to send a notification to a user from your custom Microsoft Teams app.">
            <a:extLst>
              <a:ext uri="{FF2B5EF4-FFF2-40B4-BE49-F238E27FC236}">
                <a16:creationId xmlns:a16="http://schemas.microsoft.com/office/drawing/2014/main" id="{96387263-BD36-4203-8E26-AED713E75DB6}"/>
              </a:ext>
            </a:extLst>
          </p:cNvPr>
          <p:cNvGraphicFramePr/>
          <p:nvPr>
            <p:extLst>
              <p:ext uri="{D42A27DB-BD31-4B8C-83A1-F6EECF244321}">
                <p14:modId xmlns:p14="http://schemas.microsoft.com/office/powerpoint/2010/main" val="123107729"/>
              </p:ext>
            </p:extLst>
          </p:nvPr>
        </p:nvGraphicFramePr>
        <p:xfrm>
          <a:off x="455995" y="1023129"/>
          <a:ext cx="11306469" cy="4286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76174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A6638E-AAD9-624C-900B-C81512DB5225}"/>
              </a:ext>
            </a:extLst>
          </p:cNvPr>
          <p:cNvSpPr>
            <a:spLocks noGrp="1"/>
          </p:cNvSpPr>
          <p:nvPr>
            <p:ph type="title"/>
          </p:nvPr>
        </p:nvSpPr>
        <p:spPr>
          <a:xfrm>
            <a:off x="442766" y="194478"/>
            <a:ext cx="11306469" cy="422417"/>
          </a:xfrm>
        </p:spPr>
        <p:txBody>
          <a:bodyPr/>
          <a:lstStyle/>
          <a:p>
            <a:pPr>
              <a:lnSpc>
                <a:spcPct val="100000"/>
              </a:lnSpc>
            </a:pPr>
            <a:r>
              <a:rPr lang="zh-CN" altLang="en-US" b="1" dirty="0">
                <a:solidFill>
                  <a:srgbClr val="000000"/>
                </a:solidFill>
                <a:latin typeface="Segoe UI Semibold" panose="020B0702040204020203" pitchFamily="34" charset="0"/>
                <a:ea typeface="Microsoft YaHei" panose="020B0503020204020204" pitchFamily="34" charset="-122"/>
              </a:rPr>
              <a:t>要求 </a:t>
            </a:r>
            <a:r>
              <a:rPr lang="en-US" altLang="zh-CN" b="1" dirty="0">
                <a:solidFill>
                  <a:srgbClr val="000000"/>
                </a:solidFill>
                <a:latin typeface="Segoe UI Semibold" panose="020B0702040204020203" pitchFamily="34" charset="0"/>
                <a:ea typeface="Microsoft YaHei" panose="020B0503020204020204" pitchFamily="34" charset="-122"/>
              </a:rPr>
              <a:t>#2</a:t>
            </a:r>
            <a:r>
              <a:rPr lang="zh-CN" altLang="en-US" b="1" dirty="0">
                <a:solidFill>
                  <a:srgbClr val="000000"/>
                </a:solidFill>
                <a:latin typeface="Segoe UI Semibold" panose="020B0702040204020203" pitchFamily="34" charset="0"/>
                <a:ea typeface="Microsoft YaHei" panose="020B0503020204020204" pitchFamily="34" charset="-122"/>
              </a:rPr>
              <a:t>：将 </a:t>
            </a:r>
            <a:r>
              <a:rPr lang="en-US" altLang="zh-CN" b="1" dirty="0">
                <a:solidFill>
                  <a:srgbClr val="000000"/>
                </a:solidFill>
                <a:latin typeface="Segoe UI Semibold" panose="020B0702040204020203" pitchFamily="34" charset="0"/>
                <a:ea typeface="Microsoft YaHei" panose="020B0503020204020204" pitchFamily="34" charset="-122"/>
              </a:rPr>
              <a:t>Microsoft Teams </a:t>
            </a:r>
            <a:r>
              <a:rPr lang="zh-CN" altLang="en-US" b="1" dirty="0">
                <a:solidFill>
                  <a:srgbClr val="000000"/>
                </a:solidFill>
                <a:latin typeface="Segoe UI Semibold" panose="020B0702040204020203" pitchFamily="34" charset="0"/>
                <a:ea typeface="Microsoft YaHei" panose="020B0503020204020204" pitchFamily="34" charset="-122"/>
              </a:rPr>
              <a:t>应用与 </a:t>
            </a:r>
            <a:r>
              <a:rPr lang="en-US" altLang="zh-CN" b="1" dirty="0">
                <a:solidFill>
                  <a:srgbClr val="000000"/>
                </a:solidFill>
                <a:latin typeface="Segoe UI Semibold" panose="020B0702040204020203" pitchFamily="34" charset="0"/>
                <a:ea typeface="Microsoft YaHei" panose="020B0503020204020204" pitchFamily="34" charset="-122"/>
              </a:rPr>
              <a:t>Azure AD </a:t>
            </a:r>
            <a:r>
              <a:rPr lang="zh-CN" altLang="en-US" b="1" dirty="0">
                <a:solidFill>
                  <a:srgbClr val="000000"/>
                </a:solidFill>
                <a:latin typeface="Segoe UI Semibold" panose="020B0702040204020203" pitchFamily="34" charset="0"/>
                <a:ea typeface="Microsoft YaHei" panose="020B0503020204020204" pitchFamily="34" charset="-122"/>
              </a:rPr>
              <a:t>应用关联起来</a:t>
            </a:r>
          </a:p>
        </p:txBody>
      </p:sp>
      <p:sp>
        <p:nvSpPr>
          <p:cNvPr id="7" name="New shape">
            <a:extLst>
              <a:ext uri="{FF2B5EF4-FFF2-40B4-BE49-F238E27FC236}">
                <a16:creationId xmlns:a16="http://schemas.microsoft.com/office/drawing/2014/main" id="{BDE50A52-A2A2-4A30-9F5F-C79F61ABF1C7}"/>
              </a:ext>
              <a:ext uri="{C183D7F6-B498-43B3-948B-1728B52AA6E4}">
                <adec:decorative xmlns:adec="http://schemas.microsoft.com/office/drawing/2017/decorative" val="1"/>
              </a:ext>
            </a:extLst>
          </p:cNvPr>
          <p:cNvSpPr/>
          <p:nvPr/>
        </p:nvSpPr>
        <p:spPr>
          <a:xfrm>
            <a:off x="455995" y="2142129"/>
            <a:ext cx="11293239" cy="352422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defTabSz="914367">
              <a:lnSpc>
                <a:spcPct val="125000"/>
              </a:lnSpc>
            </a:pP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"$schema": </a:t>
            </a:r>
            <a:r>
              <a:rPr lang="en-US" altLang="zh-CN" sz="1765">
                <a:solidFill>
                  <a:srgbClr val="A31515"/>
                </a:solidFill>
                <a:latin typeface="Segoe UI" panose="020B0502040204020203" pitchFamily="34" charset="0"/>
                <a:ea typeface="Microsoft YaHei" panose="020B0503020204020204" pitchFamily="34" charset="-122"/>
              </a:rPr>
              <a:t>"https://developer.microsoft.com/en-us/json-schemas/teams/v1.8/MicrosoftTeams.schema.json"</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"manifestVersion": </a:t>
            </a:r>
            <a:r>
              <a:rPr lang="en-US" altLang="zh-CN" sz="1765">
                <a:solidFill>
                  <a:srgbClr val="A31515"/>
                </a:solidFill>
                <a:latin typeface="Segoe UI" panose="020B0502040204020203" pitchFamily="34" charset="0"/>
                <a:ea typeface="Microsoft YaHei" panose="020B0503020204020204" pitchFamily="34" charset="-122"/>
              </a:rPr>
              <a:t>"1.8"</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"webApplicationInfo": {</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"id": </a:t>
            </a:r>
            <a:r>
              <a:rPr lang="en-US" altLang="zh-CN" sz="1765">
                <a:solidFill>
                  <a:srgbClr val="A31515"/>
                </a:solidFill>
                <a:latin typeface="Segoe UI" panose="020B0502040204020203" pitchFamily="34" charset="0"/>
                <a:ea typeface="Microsoft YaHei" panose="020B0503020204020204" pitchFamily="34" charset="-122"/>
              </a:rPr>
              <a:t>"8a2d385d-8504-43f8-a9b2-80caa44bfe22"</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"resource": </a:t>
            </a:r>
            <a:r>
              <a:rPr lang="en-US" altLang="zh-CN" sz="1765">
                <a:solidFill>
                  <a:srgbClr val="A31515"/>
                </a:solidFill>
                <a:latin typeface="Segoe UI" panose="020B0502040204020203" pitchFamily="34" charset="0"/>
                <a:ea typeface="Microsoft YaHei" panose="020B0503020204020204" pitchFamily="34" charset="-122"/>
              </a:rPr>
              <a:t>"api://app.contoso.com/8a2d385d-8504-43f8-a9b2-80caa44bfe22"</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en-US" altLang="zh-CN" sz="1765">
                <a:solidFill>
                  <a:srgbClr val="000000"/>
                </a:solidFill>
                <a:latin typeface="Segoe UI" panose="020B0502040204020203" pitchFamily="34" charset="0"/>
                <a:ea typeface="Microsoft YaHei" panose="020B0503020204020204" pitchFamily="34" charset="-122"/>
              </a:rPr>
              <a:t>}</a:t>
            </a:r>
            <a:endParaRPr lang="en-US" altLang="zh-CN" sz="1765" dirty="0">
              <a:solidFill>
                <a:srgbClr val="000000"/>
              </a:solidFill>
              <a:latin typeface="Segoe UI" panose="020B0502040204020203" pitchFamily="34" charset="0"/>
              <a:ea typeface="Microsoft YaHei" panose="020B0503020204020204" pitchFamily="34" charset="-122"/>
            </a:endParaRPr>
          </a:p>
        </p:txBody>
      </p:sp>
      <p:sp>
        <p:nvSpPr>
          <p:cNvPr id="9" name="New shape">
            <a:extLst>
              <a:ext uri="{FF2B5EF4-FFF2-40B4-BE49-F238E27FC236}">
                <a16:creationId xmlns:a16="http://schemas.microsoft.com/office/drawing/2014/main" id="{197799D3-5322-4DB1-8A72-2AF0BC0F9A04}"/>
              </a:ext>
              <a:ext uri="{C183D7F6-B498-43B3-948B-1728B52AA6E4}">
                <adec:decorative xmlns:adec="http://schemas.microsoft.com/office/drawing/2017/decorative" val="1"/>
              </a:ext>
            </a:extLst>
          </p:cNvPr>
          <p:cNvSpPr/>
          <p:nvPr/>
        </p:nvSpPr>
        <p:spPr>
          <a:xfrm>
            <a:off x="455995" y="1780057"/>
            <a:ext cx="11293239" cy="362072"/>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rtlCol="0" anchor="ctr">
            <a:spAutoFit/>
          </a:bodyPr>
          <a:lstStyle/>
          <a:p>
            <a:pPr defTabSz="914367"/>
            <a:r>
              <a:rPr lang="en-US" altLang="zh-CN" sz="1765">
                <a:solidFill>
                  <a:srgbClr val="000000"/>
                </a:solidFill>
                <a:latin typeface="Segoe UI" panose="020B0502040204020203" pitchFamily="34" charset="0"/>
                <a:ea typeface="Microsoft YaHei" panose="020B0503020204020204" pitchFamily="34" charset="-122"/>
              </a:rPr>
              <a:t>JSON</a:t>
            </a:r>
            <a:endParaRPr lang="en-US" altLang="zh-CN" sz="1765" dirty="0">
              <a:solidFill>
                <a:srgbClr val="000000"/>
              </a:solidFill>
              <a:latin typeface="Segoe UI" panose="020B0502040204020203" pitchFamily="34" charset="0"/>
              <a:ea typeface="Microsoft YaHei" panose="020B0503020204020204" pitchFamily="34" charset="-122"/>
            </a:endParaRPr>
          </a:p>
        </p:txBody>
      </p:sp>
      <p:sp>
        <p:nvSpPr>
          <p:cNvPr id="11" name="Subtitle">
            <a:extLst>
              <a:ext uri="{FF2B5EF4-FFF2-40B4-BE49-F238E27FC236}">
                <a16:creationId xmlns:a16="http://schemas.microsoft.com/office/drawing/2014/main" id="{77FF2D70-7B4D-4EE9-8FBC-9A5760B4F941}"/>
              </a:ext>
            </a:extLst>
          </p:cNvPr>
          <p:cNvSpPr txBox="1">
            <a:spLocks/>
          </p:cNvSpPr>
          <p:nvPr/>
        </p:nvSpPr>
        <p:spPr>
          <a:xfrm>
            <a:off x="442765" y="836404"/>
            <a:ext cx="10802231" cy="7241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zh-CN" altLang="en-US" sz="2353">
                <a:solidFill>
                  <a:srgbClr val="1A1A1A"/>
                </a:solidFill>
                <a:latin typeface="Segoe UI" panose="020B0502040204020203" pitchFamily="34" charset="0"/>
                <a:ea typeface="Microsoft YaHei" panose="020B0503020204020204" pitchFamily="34" charset="-122"/>
              </a:rPr>
              <a:t>第一个要求是将 </a:t>
            </a:r>
            <a:r>
              <a:rPr lang="en-US" altLang="zh-CN" sz="2353">
                <a:solidFill>
                  <a:srgbClr val="1A1A1A"/>
                </a:solidFill>
                <a:latin typeface="Segoe UI" panose="020B0502040204020203" pitchFamily="34" charset="0"/>
                <a:ea typeface="Microsoft YaHei" panose="020B0503020204020204" pitchFamily="34" charset="-122"/>
              </a:rPr>
              <a:t>Microsoft Teams </a:t>
            </a:r>
            <a:r>
              <a:rPr lang="zh-CN" altLang="en-US" sz="2353">
                <a:solidFill>
                  <a:srgbClr val="1A1A1A"/>
                </a:solidFill>
                <a:latin typeface="Segoe UI" panose="020B0502040204020203" pitchFamily="34" charset="0"/>
                <a:ea typeface="Microsoft YaHei" panose="020B0503020204020204" pitchFamily="34" charset="-122"/>
              </a:rPr>
              <a:t>应用与为该应用创建的 </a:t>
            </a:r>
            <a:r>
              <a:rPr lang="en-US" altLang="zh-CN" sz="2353">
                <a:solidFill>
                  <a:srgbClr val="1A1A1A"/>
                </a:solidFill>
                <a:latin typeface="Segoe UI" panose="020B0502040204020203" pitchFamily="34" charset="0"/>
                <a:ea typeface="Microsoft YaHei" panose="020B0503020204020204" pitchFamily="34" charset="-122"/>
              </a:rPr>
              <a:t>Azure AD </a:t>
            </a:r>
            <a:r>
              <a:rPr lang="zh-CN" altLang="en-US" sz="2353">
                <a:solidFill>
                  <a:srgbClr val="1A1A1A"/>
                </a:solidFill>
                <a:latin typeface="Segoe UI" panose="020B0502040204020203" pitchFamily="34" charset="0"/>
                <a:ea typeface="Microsoft YaHei" panose="020B0503020204020204" pitchFamily="34" charset="-122"/>
              </a:rPr>
              <a:t>应用注册关联起来。</a:t>
            </a:r>
            <a:endParaRPr lang="zh-CN" altLang="en-US" sz="2353"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2745557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5300" y="271778"/>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要求 </a:t>
            </a:r>
            <a:r>
              <a:rPr lang="en-US" altLang="zh-CN" b="1" dirty="0">
                <a:latin typeface="Segoe UI Semibold" panose="020B0702040204020203" pitchFamily="34" charset="0"/>
                <a:ea typeface="Microsoft YaHei" panose="020B0503020204020204" pitchFamily="34" charset="-122"/>
              </a:rPr>
              <a:t>#3</a:t>
            </a:r>
            <a:r>
              <a:rPr lang="zh-CN" altLang="en-US" b="1" dirty="0">
                <a:latin typeface="Segoe UI Semibold" panose="020B0702040204020203" pitchFamily="34" charset="0"/>
                <a:ea typeface="Microsoft YaHei" panose="020B0503020204020204" pitchFamily="34" charset="-122"/>
              </a:rPr>
              <a:t>：注册支持的活动类型</a:t>
            </a:r>
          </a:p>
        </p:txBody>
      </p:sp>
      <p:sp>
        <p:nvSpPr>
          <p:cNvPr id="3" name="Subtitle"/>
          <p:cNvSpPr>
            <a:spLocks noGrp="1"/>
          </p:cNvSpPr>
          <p:nvPr>
            <p:ph sz="quarter" idx="10"/>
          </p:nvPr>
        </p:nvSpPr>
        <p:spPr>
          <a:xfrm>
            <a:off x="610377" y="84723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第三个要求是使用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注册应用可以发送相关通知的活动的类型。</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5300" y="1612026"/>
            <a:ext cx="10805318" cy="365857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lnSpc>
                <a:spcPct val="125000"/>
              </a:lnSpc>
            </a:pP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"$schema":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"https://developer.microsoft.com/en-us/json-schemas/teams/v1.8/MicrosoftTeams.schema.json"</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"manifestVersion":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"1.8"</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"activities":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"activityTypes": [</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"type":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"userMention"</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"description":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"Personal Mention Activity"</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"templateText": </a:t>
            </a:r>
            <a:r>
              <a:rPr lang="en-US" altLang="zh-CN" sz="1176">
                <a:solidFill>
                  <a:srgbClr val="A31515"/>
                </a:solidFill>
                <a:latin typeface="Segoe UI" panose="020B0502040204020203" pitchFamily="34" charset="0"/>
                <a:ea typeface="Microsoft YaHei" panose="020B0503020204020204" pitchFamily="34" charset="-122"/>
                <a:cs typeface="Arial" pitchFamily="34" charset="0"/>
              </a:rPr>
              <a:t>"{actor} added the {tabName} tab to the {teamName}'s | {channelName} channel"</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1176">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en-US" altLang="zh-CN" sz="1176">
                <a:solidFill>
                  <a:srgbClr val="000000"/>
                </a:solidFill>
                <a:latin typeface="Segoe UI" panose="020B0502040204020203" pitchFamily="34" charset="0"/>
                <a:ea typeface="Microsoft YaHei" panose="020B0503020204020204" pitchFamily="34" charset="-122"/>
                <a:cs typeface="Arial" pitchFamily="34" charset="0"/>
              </a:rPr>
              <a:t>}</a:t>
            </a:r>
            <a:endParaRPr lang="en-US" altLang="zh-CN" sz="1176"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585300" y="1466917"/>
            <a:ext cx="10805318" cy="367477"/>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JSON</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cSld>
  <p:clrMapOvr>
    <a:overrideClrMapping bg1="lt1" tx1="dk1" bg2="lt2" tx2="dk2" accent1="accent1" accent2="accent2" accent3="accent3" accent4="accent4" accent5="accent5" accent6="accent6" hlink="hlink" folHlink="folHlink"/>
  </p:clrMapOv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87"/>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发送活动源通知</a:t>
            </a:r>
          </a:p>
        </p:txBody>
      </p:sp>
      <p:sp>
        <p:nvSpPr>
          <p:cNvPr id="3" name="Subtitle"/>
          <p:cNvSpPr>
            <a:spLocks noGrp="1"/>
          </p:cNvSpPr>
          <p:nvPr>
            <p:ph sz="quarter" idx="10"/>
          </p:nvPr>
        </p:nvSpPr>
        <p:spPr>
          <a:xfrm>
            <a:off x="589044" y="1011604"/>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活动源通知通过使用 </a:t>
            </a:r>
            <a:r>
              <a:rPr lang="en-US" altLang="zh-CN">
                <a:latin typeface="Segoe UI" panose="020B0502040204020203" pitchFamily="34" charset="0"/>
                <a:ea typeface="Microsoft YaHei" panose="020B0503020204020204" pitchFamily="34" charset="-122"/>
              </a:rPr>
              <a:t>HTTP POST </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的 </a:t>
            </a:r>
            <a:r>
              <a:rPr lang="en-US" altLang="zh-CN">
                <a:latin typeface="Segoe UI" panose="020B0502040204020203" pitchFamily="34" charset="0"/>
                <a:ea typeface="Microsoft YaHei" panose="020B0503020204020204" pitchFamily="34" charset="-122"/>
              </a:rPr>
              <a:t>/teams/{groupId}/sendActivityNotification </a:t>
            </a:r>
            <a:r>
              <a:rPr lang="zh-CN" altLang="en-US">
                <a:latin typeface="Segoe UI" panose="020B0502040204020203" pitchFamily="34" charset="0"/>
                <a:ea typeface="Microsoft YaHei" panose="020B0503020204020204" pitchFamily="34" charset="-122"/>
              </a:rPr>
              <a:t>端点发送给用户。</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610378" y="2158303"/>
            <a:ext cx="10971244" cy="347930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lnSpc>
                <a:spcPct val="125000"/>
              </a:lnSpc>
            </a:pP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"topic": {</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"source":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"entityUrl"</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"value":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"https://graph.microsoft.com/v1.0/teams/{groupId}"</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"activityType":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"userMention"</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"previewText": {</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"content":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"New tab created"</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"recipient": {</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"@odata.type":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"microsoft.graph.aadUserNotificationRecipient"</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"userId":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"{recipient-objectID}"</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"templateParameters": [</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"name":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"tabName"</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"value":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"Word"</a:t>
            </a: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"name":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"teamName"</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"value":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"Test Team"</a:t>
            </a: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"name":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"channelName"</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 "value": </a:t>
            </a:r>
            <a:r>
              <a:rPr lang="en-US" altLang="zh-CN" sz="800">
                <a:solidFill>
                  <a:srgbClr val="A31515"/>
                </a:solidFill>
                <a:latin typeface="Segoe UI" panose="020B0502040204020203" pitchFamily="34" charset="0"/>
                <a:ea typeface="Microsoft YaHei" panose="020B0503020204020204" pitchFamily="34" charset="-122"/>
                <a:cs typeface="Arial" pitchFamily="34" charset="0"/>
              </a:rPr>
              <a:t>"General"</a:t>
            </a: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sz="8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en-US" altLang="zh-CN" sz="800">
                <a:solidFill>
                  <a:srgbClr val="000000"/>
                </a:solidFill>
                <a:latin typeface="Segoe UI" panose="020B0502040204020203" pitchFamily="34" charset="0"/>
                <a:ea typeface="Microsoft YaHei" panose="020B0503020204020204" pitchFamily="34" charset="-122"/>
                <a:cs typeface="Arial" pitchFamily="34" charset="0"/>
              </a:rPr>
              <a:t>}</a:t>
            </a:r>
            <a:endParaRPr lang="en-US" altLang="zh-CN" sz="800"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610378" y="1826145"/>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JSON</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cSld>
  <p:clrMapOvr>
    <a:overrideClrMapping bg1="lt1" tx1="dk1" bg2="lt2" tx2="dk2" accent1="accent1" accent2="accent2" accent3="accent3" accent4="accent4" accent5="accent5" accent6="accent6" hlink="hlink" folHlink="folHlink"/>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471317" y="2584157"/>
            <a:ext cx="1915422" cy="1689693"/>
          </a:xfrm>
        </p:spPr>
        <p:txBody>
          <a:bodyPr/>
          <a:lstStyle/>
          <a:p>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上的身份验证和单点登录</a:t>
            </a:r>
            <a:endParaRPr lang="zh-CN" altLang="en-US" b="1" dirty="0">
              <a:latin typeface="Segoe UI Semibold" panose="020B0702040204020203" pitchFamily="34" charset="0"/>
              <a:ea typeface="Microsoft YaHei" panose="020B0503020204020204" pitchFamily="34" charset="-122"/>
            </a:endParaRPr>
          </a:p>
        </p:txBody>
      </p:sp>
      <p:sp>
        <p:nvSpPr>
          <p:cNvPr id="4" name="TextBox 3">
            <a:extLst>
              <a:ext uri="{FF2B5EF4-FFF2-40B4-BE49-F238E27FC236}">
                <a16:creationId xmlns:a16="http://schemas.microsoft.com/office/drawing/2014/main" id="{AFE4D461-4500-4FB5-96E4-ECADD4188AAA}"/>
              </a:ext>
            </a:extLst>
          </p:cNvPr>
          <p:cNvSpPr txBox="1"/>
          <p:nvPr/>
        </p:nvSpPr>
        <p:spPr>
          <a:xfrm>
            <a:off x="3458630" y="2584166"/>
            <a:ext cx="8165324" cy="1267270"/>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2400" b="0" i="0" u="none" strike="noStrike">
                <a:solidFill>
                  <a:srgbClr val="000000"/>
                </a:solidFill>
                <a:effectLst/>
                <a:latin typeface="Calibri" panose="020F0502020204030204" pitchFamily="34" charset="0"/>
              </a:defRPr>
            </a:lvl1pPr>
          </a:lstStyle>
          <a:p>
            <a:pPr marL="336145" indent="-336145" defTabSz="914367"/>
            <a:r>
              <a:rPr lang="zh-CN" altLang="en-US" sz="2745">
                <a:latin typeface="Calibri" panose="020F0502020204030204" pitchFamily="34" charset="0"/>
                <a:ea typeface="Microsoft YaHei" panose="020B0503020204020204" pitchFamily="34" charset="-122"/>
              </a:rPr>
              <a:t>了解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应用中的身份验证和单点登录</a:t>
            </a:r>
          </a:p>
          <a:p>
            <a:pPr marL="336145" indent="-336145" defTabSz="914367"/>
            <a:r>
              <a:rPr lang="zh-CN" altLang="en-US" sz="2745">
                <a:latin typeface="Calibri" panose="020F0502020204030204" pitchFamily="34" charset="0"/>
                <a:ea typeface="Microsoft YaHei" panose="020B0503020204020204" pitchFamily="34" charset="-122"/>
              </a:rPr>
              <a:t>使用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选项卡的单点登录 </a:t>
            </a:r>
            <a:r>
              <a:rPr lang="en-US" altLang="zh-CN" sz="2745">
                <a:latin typeface="Calibri" panose="020F0502020204030204" pitchFamily="34" charset="0"/>
                <a:ea typeface="Microsoft YaHei" panose="020B0503020204020204" pitchFamily="34" charset="-122"/>
              </a:rPr>
              <a:t>(SSO)</a:t>
            </a:r>
            <a:endParaRPr lang="zh-CN" altLang="en-US" sz="2745">
              <a:latin typeface="Calibri" panose="020F0502020204030204" pitchFamily="34" charset="0"/>
              <a:ea typeface="Microsoft YaHei" panose="020B0503020204020204" pitchFamily="34" charset="-122"/>
            </a:endParaRPr>
          </a:p>
          <a:p>
            <a:pPr marL="336145" indent="-336145" defTabSz="914367"/>
            <a:r>
              <a:rPr lang="zh-CN" altLang="en-US" sz="2745">
                <a:latin typeface="Calibri" panose="020F0502020204030204" pitchFamily="34" charset="0"/>
                <a:ea typeface="Microsoft YaHei" panose="020B0503020204020204" pitchFamily="34" charset="-122"/>
              </a:rPr>
              <a:t>使用 </a:t>
            </a:r>
            <a:r>
              <a:rPr lang="en-US" altLang="zh-CN" sz="2745">
                <a:latin typeface="Calibri" panose="020F0502020204030204" pitchFamily="34" charset="0"/>
                <a:ea typeface="Microsoft YaHei" panose="020B0503020204020204" pitchFamily="34" charset="-122"/>
              </a:rPr>
              <a:t>Microsoft Teams </a:t>
            </a:r>
            <a:r>
              <a:rPr lang="zh-CN" altLang="en-US" sz="2745">
                <a:latin typeface="Calibri" panose="020F0502020204030204" pitchFamily="34" charset="0"/>
                <a:ea typeface="Microsoft YaHei" panose="020B0503020204020204" pitchFamily="34" charset="-122"/>
              </a:rPr>
              <a:t>机器人的单点登录 </a:t>
            </a:r>
            <a:r>
              <a:rPr lang="en-US" altLang="zh-CN" sz="2745">
                <a:latin typeface="Calibri" panose="020F0502020204030204" pitchFamily="34" charset="0"/>
                <a:ea typeface="Microsoft YaHei" panose="020B0503020204020204" pitchFamily="34" charset="-122"/>
              </a:rPr>
              <a:t>(SSO)</a:t>
            </a:r>
            <a:endParaRPr lang="zh-CN" altLang="en-US" sz="2745" dirty="0">
              <a:latin typeface="Calibri" panose="020F0502020204030204" pitchFamily="34" charset="0"/>
              <a:ea typeface="Microsoft YaHei" panose="020B0503020204020204" pitchFamily="34" charset="-122"/>
            </a:endParaRPr>
          </a:p>
        </p:txBody>
      </p:sp>
    </p:spTree>
    <p:extLst>
      <p:ext uri="{BB962C8B-B14F-4D97-AF65-F5344CB8AC3E}">
        <p14:creationId xmlns:p14="http://schemas.microsoft.com/office/powerpoint/2010/main" val="26534823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335A1-F0FD-4EA3-B8A5-AC39D766A5A5}"/>
              </a:ext>
            </a:extLst>
          </p:cNvPr>
          <p:cNvSpPr>
            <a:spLocks noGrp="1"/>
          </p:cNvSpPr>
          <p:nvPr>
            <p:ph type="title"/>
          </p:nvPr>
        </p:nvSpPr>
        <p:spPr>
          <a:xfrm>
            <a:off x="585217" y="3238915"/>
            <a:ext cx="8852144" cy="380169"/>
          </a:xfrm>
        </p:spPr>
        <p:txBody>
          <a:bodyPr/>
          <a:lstStyle/>
          <a:p>
            <a:r>
              <a:rPr lang="zh-CN" altLang="en-US" b="1" dirty="0">
                <a:latin typeface="Segoe UI Semibold" panose="020B0702040204020203" pitchFamily="34" charset="0"/>
                <a:ea typeface="Microsoft YaHei" panose="020B0503020204020204" pitchFamily="34" charset="-122"/>
              </a:rPr>
              <a:t>了解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应用中的身份验证和单点登录</a:t>
            </a:r>
          </a:p>
        </p:txBody>
      </p:sp>
      <p:pic>
        <p:nvPicPr>
          <p:cNvPr id="2" name="Picture 1" descr="包含两条水平线和两条垂直弧线的地球仪图标">
            <a:extLst>
              <a:ext uri="{FF2B5EF4-FFF2-40B4-BE49-F238E27FC236}">
                <a16:creationId xmlns:a16="http://schemas.microsoft.com/office/drawing/2014/main" id="{7A4F19E2-C7CE-40B9-ABE0-4880BE441B62}"/>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2648195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68048" y="257374"/>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和单点登录 </a:t>
            </a:r>
            <a:r>
              <a:rPr lang="en-US" altLang="zh-CN" b="1" dirty="0">
                <a:latin typeface="Segoe UI Semibold" panose="020B0702040204020203" pitchFamily="34" charset="0"/>
                <a:ea typeface="Microsoft YaHei" panose="020B0503020204020204" pitchFamily="34" charset="-122"/>
              </a:rPr>
              <a:t>(SSO) </a:t>
            </a:r>
          </a:p>
        </p:txBody>
      </p:sp>
      <p:pic>
        <p:nvPicPr>
          <p:cNvPr id="34" name="Picture 33" descr="Icon of a telephone">
            <a:extLst>
              <a:ext uri="{FF2B5EF4-FFF2-40B4-BE49-F238E27FC236}">
                <a16:creationId xmlns:a16="http://schemas.microsoft.com/office/drawing/2014/main" id="{993AF47B-A344-4A75-94AD-64E9ED506420}"/>
              </a:ext>
            </a:extLst>
          </p:cNvPr>
          <p:cNvPicPr>
            <a:picLocks noChangeAspect="1"/>
          </p:cNvPicPr>
          <p:nvPr/>
        </p:nvPicPr>
        <p:blipFill>
          <a:blip r:embed="rId3"/>
          <a:stretch>
            <a:fillRect/>
          </a:stretch>
        </p:blipFill>
        <p:spPr>
          <a:xfrm>
            <a:off x="568048" y="924410"/>
            <a:ext cx="1065251" cy="1063757"/>
          </a:xfrm>
          <a:prstGeom prst="rect">
            <a:avLst/>
          </a:prstGeom>
        </p:spPr>
      </p:pic>
      <p:sp>
        <p:nvSpPr>
          <p:cNvPr id="13" name="TextBox 12">
            <a:extLst>
              <a:ext uri="{FF2B5EF4-FFF2-40B4-BE49-F238E27FC236}">
                <a16:creationId xmlns:a16="http://schemas.microsoft.com/office/drawing/2014/main" id="{84DBB454-9768-4042-8AA8-581C65A36E3D}"/>
              </a:ext>
            </a:extLst>
          </p:cNvPr>
          <p:cNvSpPr txBox="1"/>
          <p:nvPr/>
        </p:nvSpPr>
        <p:spPr>
          <a:xfrm>
            <a:off x="1979606" y="1276085"/>
            <a:ext cx="9627186" cy="362072"/>
          </a:xfrm>
          <a:prstGeom prst="rect">
            <a:avLst/>
          </a:prstGeom>
          <a:noFill/>
        </p:spPr>
        <p:txBody>
          <a:bodyPr wrap="square" lIns="0" tIns="0" rIns="0" bIns="0" rtlCol="0" anchor="ctr">
            <a:spAutoFit/>
          </a:bodyPr>
          <a:lstStyle/>
          <a:p>
            <a:pPr defTabSz="914367">
              <a:spcBef>
                <a:spcPts val="392"/>
              </a:spcBef>
            </a:pPr>
            <a:r>
              <a:rPr lang="zh-CN" altLang="en-US" sz="2353" b="1">
                <a:solidFill>
                  <a:srgbClr val="1A1A1A"/>
                </a:solidFill>
                <a:latin typeface="Segoe UI Semibold" panose="020B0702040204020203" pitchFamily="34" charset="0"/>
                <a:ea typeface="Microsoft YaHei" panose="020B0503020204020204" pitchFamily="34" charset="-122"/>
              </a:rPr>
              <a:t>针对选项卡、任务模块和机器人的 </a:t>
            </a:r>
            <a:r>
              <a:rPr lang="en-US" altLang="zh-CN" sz="2353" b="1">
                <a:solidFill>
                  <a:srgbClr val="1A1A1A"/>
                </a:solidFill>
                <a:latin typeface="Segoe UI Semibold" panose="020B0702040204020203" pitchFamily="34" charset="0"/>
                <a:ea typeface="Microsoft YaHei" panose="020B0503020204020204" pitchFamily="34" charset="-122"/>
              </a:rPr>
              <a:t>Microsoft Teams SSO </a:t>
            </a:r>
            <a:r>
              <a:rPr lang="zh-CN" altLang="en-US" sz="2353" b="1">
                <a:solidFill>
                  <a:srgbClr val="1A1A1A"/>
                </a:solidFill>
                <a:latin typeface="Segoe UI Semibold" panose="020B0702040204020203" pitchFamily="34" charset="0"/>
                <a:ea typeface="Microsoft YaHei" panose="020B0503020204020204" pitchFamily="34" charset="-122"/>
              </a:rPr>
              <a:t>支持</a:t>
            </a:r>
            <a:endParaRPr lang="zh-CN" altLang="en-US" sz="2353" b="1" dirty="0">
              <a:solidFill>
                <a:srgbClr val="1A1A1A"/>
              </a:solidFill>
              <a:latin typeface="Segoe UI Semibold" panose="020B0702040204020203" pitchFamily="34" charset="0"/>
              <a:ea typeface="Microsoft YaHei" panose="020B0503020204020204" pitchFamily="34" charset="-122"/>
            </a:endParaRPr>
          </a:p>
        </p:txBody>
      </p:sp>
      <p:cxnSp>
        <p:nvCxnSpPr>
          <p:cNvPr id="9" name="Straight Connector 8">
            <a:extLst>
              <a:ext uri="{FF2B5EF4-FFF2-40B4-BE49-F238E27FC236}">
                <a16:creationId xmlns:a16="http://schemas.microsoft.com/office/drawing/2014/main" id="{B637D82D-5250-42FD-9693-CCEBFDDCC82E}"/>
              </a:ext>
              <a:ext uri="{C183D7F6-B498-43B3-948B-1728B52AA6E4}">
                <adec:decorative xmlns:adec="http://schemas.microsoft.com/office/drawing/2017/decorative" val="1"/>
              </a:ext>
            </a:extLst>
          </p:cNvPr>
          <p:cNvCxnSpPr>
            <a:cxnSpLocks/>
          </p:cNvCxnSpPr>
          <p:nvPr/>
        </p:nvCxnSpPr>
        <p:spPr>
          <a:xfrm>
            <a:off x="1979605" y="2175247"/>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descr="Icon of upward arrow">
            <a:extLst>
              <a:ext uri="{FF2B5EF4-FFF2-40B4-BE49-F238E27FC236}">
                <a16:creationId xmlns:a16="http://schemas.microsoft.com/office/drawing/2014/main" id="{E978A51E-93AC-46F3-B530-A4E7D0221DD5}"/>
              </a:ext>
            </a:extLst>
          </p:cNvPr>
          <p:cNvPicPr>
            <a:picLocks noChangeAspect="1"/>
          </p:cNvPicPr>
          <p:nvPr/>
        </p:nvPicPr>
        <p:blipFill>
          <a:blip r:embed="rId4"/>
          <a:stretch>
            <a:fillRect/>
          </a:stretch>
        </p:blipFill>
        <p:spPr>
          <a:xfrm>
            <a:off x="568048" y="2343626"/>
            <a:ext cx="1065251" cy="1063757"/>
          </a:xfrm>
          <a:prstGeom prst="rect">
            <a:avLst/>
          </a:prstGeom>
        </p:spPr>
      </p:pic>
      <p:sp>
        <p:nvSpPr>
          <p:cNvPr id="8" name="TextBox 7">
            <a:extLst>
              <a:ext uri="{FF2B5EF4-FFF2-40B4-BE49-F238E27FC236}">
                <a16:creationId xmlns:a16="http://schemas.microsoft.com/office/drawing/2014/main" id="{9A7D4B9B-8475-41E6-960A-F8BCC5A80599}"/>
              </a:ext>
            </a:extLst>
          </p:cNvPr>
          <p:cNvSpPr txBox="1"/>
          <p:nvPr/>
        </p:nvSpPr>
        <p:spPr>
          <a:xfrm>
            <a:off x="1979606" y="2700500"/>
            <a:ext cx="9627186" cy="362072"/>
          </a:xfrm>
          <a:prstGeom prst="rect">
            <a:avLst/>
          </a:prstGeom>
          <a:noFill/>
        </p:spPr>
        <p:txBody>
          <a:bodyPr wrap="square" lIns="0" tIns="0" rIns="0" bIns="0" rtlCol="0" anchor="ctr">
            <a:spAutoFit/>
          </a:bodyPr>
          <a:lstStyle/>
          <a:p>
            <a:pPr defTabSz="914367"/>
            <a:r>
              <a:rPr lang="zh-CN" altLang="en-US" sz="2353" b="1">
                <a:solidFill>
                  <a:srgbClr val="1A1A1A"/>
                </a:solidFill>
                <a:latin typeface="Segoe UI Semibold" panose="020B0702040204020203" pitchFamily="34" charset="0"/>
                <a:ea typeface="Microsoft YaHei" panose="020B0503020204020204" pitchFamily="34" charset="-122"/>
              </a:rPr>
              <a:t>减少提示用户登录第三方服务的频率</a:t>
            </a:r>
            <a:endParaRPr lang="zh-CN" altLang="en-US" sz="2353" b="1" dirty="0">
              <a:solidFill>
                <a:srgbClr val="1A1A1A"/>
              </a:solidFill>
              <a:latin typeface="Segoe UI Semibold" panose="020B0702040204020203" pitchFamily="34" charset="0"/>
              <a:ea typeface="Microsoft YaHei" panose="020B0503020204020204" pitchFamily="34" charset="-122"/>
            </a:endParaRPr>
          </a:p>
        </p:txBody>
      </p:sp>
      <p:cxnSp>
        <p:nvCxnSpPr>
          <p:cNvPr id="16" name="Straight Connector 15">
            <a:extLst>
              <a:ext uri="{FF2B5EF4-FFF2-40B4-BE49-F238E27FC236}">
                <a16:creationId xmlns:a16="http://schemas.microsoft.com/office/drawing/2014/main" id="{B4E4FAF2-29F8-4533-A709-E53EA8BE5BEF}"/>
              </a:ext>
              <a:ext uri="{C183D7F6-B498-43B3-948B-1728B52AA6E4}">
                <adec:decorative xmlns:adec="http://schemas.microsoft.com/office/drawing/2017/decorative" val="1"/>
              </a:ext>
            </a:extLst>
          </p:cNvPr>
          <p:cNvCxnSpPr>
            <a:cxnSpLocks/>
          </p:cNvCxnSpPr>
          <p:nvPr/>
        </p:nvCxnSpPr>
        <p:spPr>
          <a:xfrm>
            <a:off x="1979605" y="3587824"/>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Icon of two keys attached to a common ring">
            <a:extLst>
              <a:ext uri="{FF2B5EF4-FFF2-40B4-BE49-F238E27FC236}">
                <a16:creationId xmlns:a16="http://schemas.microsoft.com/office/drawing/2014/main" id="{FC34BD31-4B40-41E6-9D56-E9600D2D1FFF}"/>
              </a:ext>
            </a:extLst>
          </p:cNvPr>
          <p:cNvPicPr>
            <a:picLocks noChangeAspect="1"/>
          </p:cNvPicPr>
          <p:nvPr/>
        </p:nvPicPr>
        <p:blipFill>
          <a:blip r:embed="rId5"/>
          <a:stretch>
            <a:fillRect/>
          </a:stretch>
        </p:blipFill>
        <p:spPr>
          <a:xfrm>
            <a:off x="568048" y="3762843"/>
            <a:ext cx="1065251" cy="1063757"/>
          </a:xfrm>
          <a:prstGeom prst="rect">
            <a:avLst/>
          </a:prstGeom>
        </p:spPr>
      </p:pic>
      <p:sp>
        <p:nvSpPr>
          <p:cNvPr id="20" name="TextBox 19">
            <a:extLst>
              <a:ext uri="{FF2B5EF4-FFF2-40B4-BE49-F238E27FC236}">
                <a16:creationId xmlns:a16="http://schemas.microsoft.com/office/drawing/2014/main" id="{AF46B167-3F53-45ED-AC12-6E8AAD34F29F}"/>
              </a:ext>
            </a:extLst>
          </p:cNvPr>
          <p:cNvSpPr txBox="1"/>
          <p:nvPr/>
        </p:nvSpPr>
        <p:spPr>
          <a:xfrm>
            <a:off x="1979606" y="4190288"/>
            <a:ext cx="9627186" cy="1267251"/>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Teams </a:t>
            </a:r>
            <a:r>
              <a:rPr lang="zh-CN" altLang="en-US" sz="2353" b="1" dirty="0">
                <a:solidFill>
                  <a:srgbClr val="1A1A1A"/>
                </a:solidFill>
                <a:latin typeface="Segoe UI Semibold" panose="020B0702040204020203" pitchFamily="34" charset="0"/>
                <a:ea typeface="Microsoft YaHei" panose="020B0503020204020204" pitchFamily="34" charset="-122"/>
              </a:rPr>
              <a:t>应用的 </a:t>
            </a:r>
            <a:r>
              <a:rPr lang="en-US" altLang="zh-CN" sz="2353" b="1" dirty="0">
                <a:solidFill>
                  <a:srgbClr val="1A1A1A"/>
                </a:solidFill>
                <a:latin typeface="Segoe UI Semibold" panose="020B0702040204020203" pitchFamily="34" charset="0"/>
                <a:ea typeface="Microsoft YaHei" panose="020B0503020204020204" pitchFamily="34" charset="-122"/>
              </a:rPr>
              <a:t>SSO </a:t>
            </a:r>
            <a:r>
              <a:rPr lang="zh-CN" altLang="en-US" sz="2353" b="1" dirty="0">
                <a:solidFill>
                  <a:srgbClr val="1A1A1A"/>
                </a:solidFill>
                <a:latin typeface="Segoe UI Semibold" panose="020B0702040204020203" pitchFamily="34" charset="0"/>
                <a:ea typeface="Microsoft YaHei" panose="020B0503020204020204" pitchFamily="34" charset="-122"/>
              </a:rPr>
              <a:t>要求：</a:t>
            </a:r>
          </a:p>
          <a:p>
            <a:pPr defTabSz="914367">
              <a:buFont typeface="+mj-lt"/>
              <a:buAutoNum type="arabicPeriod"/>
            </a:pPr>
            <a:r>
              <a:rPr lang="zh-CN" altLang="en-US" sz="1961" dirty="0">
                <a:solidFill>
                  <a:srgbClr val="171717"/>
                </a:solidFill>
                <a:latin typeface="Segoe UI" panose="020B0502040204020203" pitchFamily="34" charset="0"/>
                <a:ea typeface="Microsoft YaHei" panose="020B0503020204020204" pitchFamily="34" charset="-122"/>
              </a:rPr>
              <a:t> 注册 </a:t>
            </a:r>
            <a:r>
              <a:rPr lang="en-US" altLang="zh-CN" sz="1961" dirty="0">
                <a:solidFill>
                  <a:srgbClr val="171717"/>
                </a:solidFill>
                <a:latin typeface="Segoe UI" panose="020B0502040204020203" pitchFamily="34" charset="0"/>
                <a:ea typeface="Microsoft YaHei" panose="020B0503020204020204" pitchFamily="34" charset="-122"/>
              </a:rPr>
              <a:t>Azure AD </a:t>
            </a:r>
            <a:r>
              <a:rPr lang="zh-CN" altLang="en-US" sz="1961" dirty="0">
                <a:solidFill>
                  <a:srgbClr val="171717"/>
                </a:solidFill>
                <a:latin typeface="Segoe UI" panose="020B0502040204020203" pitchFamily="34" charset="0"/>
                <a:ea typeface="Microsoft YaHei" panose="020B0503020204020204" pitchFamily="34" charset="-122"/>
              </a:rPr>
              <a:t>应用</a:t>
            </a:r>
          </a:p>
          <a:p>
            <a:pPr defTabSz="914367">
              <a:buFont typeface="+mj-lt"/>
              <a:buAutoNum type="arabicPeriod"/>
            </a:pPr>
            <a:r>
              <a:rPr lang="zh-CN" altLang="en-US" sz="1961" dirty="0">
                <a:solidFill>
                  <a:srgbClr val="171717"/>
                </a:solidFill>
                <a:latin typeface="Segoe UI" panose="020B0502040204020203" pitchFamily="34" charset="0"/>
                <a:ea typeface="Microsoft YaHei" panose="020B0503020204020204" pitchFamily="34" charset="-122"/>
              </a:rPr>
              <a:t> 将 </a:t>
            </a:r>
            <a:r>
              <a:rPr lang="en-US" altLang="zh-CN" sz="1961" dirty="0">
                <a:solidFill>
                  <a:srgbClr val="171717"/>
                </a:solidFill>
                <a:latin typeface="Segoe UI" panose="020B0502040204020203" pitchFamily="34" charset="0"/>
                <a:ea typeface="Microsoft YaHei" panose="020B0503020204020204" pitchFamily="34" charset="-122"/>
              </a:rPr>
              <a:t>Microsoft Teams </a:t>
            </a:r>
            <a:r>
              <a:rPr lang="zh-CN" altLang="en-US" sz="1961" dirty="0">
                <a:solidFill>
                  <a:srgbClr val="171717"/>
                </a:solidFill>
                <a:latin typeface="Segoe UI" panose="020B0502040204020203" pitchFamily="34" charset="0"/>
                <a:ea typeface="Microsoft YaHei" panose="020B0503020204020204" pitchFamily="34" charset="-122"/>
              </a:rPr>
              <a:t>应用与 </a:t>
            </a:r>
            <a:r>
              <a:rPr lang="en-US" altLang="zh-CN" sz="1961" dirty="0">
                <a:solidFill>
                  <a:srgbClr val="171717"/>
                </a:solidFill>
                <a:latin typeface="Segoe UI" panose="020B0502040204020203" pitchFamily="34" charset="0"/>
                <a:ea typeface="Microsoft YaHei" panose="020B0503020204020204" pitchFamily="34" charset="-122"/>
              </a:rPr>
              <a:t>Azure AD </a:t>
            </a:r>
            <a:r>
              <a:rPr lang="zh-CN" altLang="en-US" sz="1961" dirty="0">
                <a:solidFill>
                  <a:srgbClr val="171717"/>
                </a:solidFill>
                <a:latin typeface="Segoe UI" panose="020B0502040204020203" pitchFamily="34" charset="0"/>
                <a:ea typeface="Microsoft YaHei" panose="020B0503020204020204" pitchFamily="34" charset="-122"/>
              </a:rPr>
              <a:t>应用关联</a:t>
            </a:r>
          </a:p>
          <a:p>
            <a:pPr defTabSz="914367">
              <a:buFont typeface="+mj-lt"/>
              <a:buAutoNum type="arabicPeriod"/>
            </a:pPr>
            <a:r>
              <a:rPr lang="zh-CN" altLang="en-US" sz="1961" dirty="0">
                <a:solidFill>
                  <a:srgbClr val="171717"/>
                </a:solidFill>
                <a:latin typeface="Segoe UI" panose="020B0502040204020203" pitchFamily="34" charset="0"/>
                <a:ea typeface="Microsoft YaHei" panose="020B0503020204020204" pitchFamily="34" charset="-122"/>
              </a:rPr>
              <a:t> 在选项卡或机器人中实现代码，以便从 </a:t>
            </a:r>
            <a:r>
              <a:rPr lang="en-US" altLang="zh-CN" sz="1961" dirty="0">
                <a:solidFill>
                  <a:srgbClr val="171717"/>
                </a:solidFill>
                <a:latin typeface="Segoe UI" panose="020B0502040204020203" pitchFamily="34" charset="0"/>
                <a:ea typeface="Microsoft YaHei" panose="020B0503020204020204" pitchFamily="34" charset="-122"/>
              </a:rPr>
              <a:t>Microsoft Teams </a:t>
            </a:r>
            <a:r>
              <a:rPr lang="zh-CN" altLang="en-US" sz="1961" dirty="0">
                <a:solidFill>
                  <a:srgbClr val="171717"/>
                </a:solidFill>
                <a:latin typeface="Segoe UI" panose="020B0502040204020203" pitchFamily="34" charset="0"/>
                <a:ea typeface="Microsoft YaHei" panose="020B0503020204020204" pitchFamily="34" charset="-122"/>
              </a:rPr>
              <a:t>获取访问令牌</a:t>
            </a:r>
          </a:p>
        </p:txBody>
      </p:sp>
    </p:spTree>
    <p:extLst>
      <p:ext uri="{BB962C8B-B14F-4D97-AF65-F5344CB8AC3E}">
        <p14:creationId xmlns:p14="http://schemas.microsoft.com/office/powerpoint/2010/main" val="186020392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68047" y="289296"/>
            <a:ext cx="11018520" cy="422417"/>
          </a:xfrm>
        </p:spPr>
        <p:txBody>
          <a:bodyPr/>
          <a:lstStyle/>
          <a:p>
            <a:r>
              <a:rPr lang="zh-CN" altLang="en-US" b="1" dirty="0">
                <a:latin typeface="Segoe UI Semibold" panose="020B0702040204020203" pitchFamily="34" charset="0"/>
                <a:ea typeface="Microsoft YaHei" panose="020B0503020204020204" pitchFamily="34" charset="-122"/>
              </a:rPr>
              <a:t>注册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68047" y="840468"/>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使用客户端 </a:t>
            </a:r>
            <a: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ID </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和客户端证书或密钥对 </a:t>
            </a:r>
            <a: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Azure AD </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进行身份验证。</a:t>
            </a:r>
          </a:p>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指定一个</a:t>
            </a:r>
            <a:r>
              <a:rPr lang="zh-CN" altLang="en-US" sz="2353" b="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重定向 </a:t>
            </a:r>
            <a:r>
              <a:rPr lang="en-US" altLang="zh-CN" sz="2353" b="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URL</a:t>
            </a:r>
            <a:endParaRPr lang="zh-CN" altLang="en-US" sz="2353" b="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endParaRPr>
          </a:p>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必须是多租户应用</a:t>
            </a:r>
          </a:p>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公开 </a:t>
            </a:r>
            <a:r>
              <a:rPr lang="en-US" altLang="zh-CN" sz="2353" i="1" dirty="0" err="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access_as_user</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 权限</a:t>
            </a:r>
          </a:p>
          <a:p>
            <a:pPr marL="336145" indent="-336145" defTabSz="932563">
              <a:spcBef>
                <a:spcPts val="1765"/>
              </a:spcBef>
              <a:buSzPct val="90000"/>
              <a:buFont typeface="Arial" panose="020B0604020202020204" pitchFamily="34" charset="0"/>
              <a:buChar char="•"/>
            </a:pP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信任所有 </a:t>
            </a:r>
            <a: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客户端</a:t>
            </a:r>
            <a:br>
              <a:rPr lang="en-US" altLang="zh-CN"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br>
            <a:r>
              <a:rPr lang="zh-CN" altLang="en-US" sz="2353"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应用</a:t>
            </a: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215671" y="840468"/>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1026" name="Picture 2" descr="在“公开 API - 在 Azure AD 添加范围对话框”中，你可以创建并配置 access_as_user 权限。你为应用指定一个唯一的 URI，格式为 api://APP_HOST_DOMAIN/APP_ID">
            <a:extLst>
              <a:ext uri="{FF2B5EF4-FFF2-40B4-BE49-F238E27FC236}">
                <a16:creationId xmlns:a16="http://schemas.microsoft.com/office/drawing/2014/main" id="{65947B55-8310-48A1-829E-6C3354BD2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856" y="930618"/>
            <a:ext cx="4359912" cy="455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2288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5218" y="3217789"/>
            <a:ext cx="8852144" cy="422423"/>
          </a:xfr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32563">
              <a:lnSpc>
                <a:spcPct val="100000"/>
              </a:lnSpc>
            </a:pPr>
            <a:r>
              <a:rPr lang="zh-CN" altLang="en-US" sz="2745" b="1" spc="0" dirty="0">
                <a:solidFill>
                  <a:schemeClr val="bg1"/>
                </a:solidFill>
                <a:latin typeface="Segoe UI Semibold" panose="020B0702040204020203" pitchFamily="34" charset="0"/>
                <a:ea typeface="Microsoft YaHei" panose="020B0503020204020204" pitchFamily="34" charset="-122"/>
              </a:rPr>
              <a:t>用 </a:t>
            </a:r>
            <a:r>
              <a:rPr lang="en-US" altLang="zh-CN" sz="2745" b="1" spc="0" dirty="0">
                <a:solidFill>
                  <a:schemeClr val="bg1"/>
                </a:solidFill>
                <a:latin typeface="Segoe UI Semibold" panose="020B0702040204020203" pitchFamily="34" charset="0"/>
                <a:ea typeface="Microsoft YaHei" panose="020B0503020204020204" pitchFamily="34" charset="-122"/>
              </a:rPr>
              <a:t>Webhook </a:t>
            </a:r>
            <a:r>
              <a:rPr lang="zh-CN" altLang="en-US" sz="2745" b="1" spc="0" dirty="0">
                <a:solidFill>
                  <a:schemeClr val="bg1"/>
                </a:solidFill>
                <a:latin typeface="Segoe UI Semibold" panose="020B0702040204020203" pitchFamily="34" charset="0"/>
                <a:ea typeface="Microsoft YaHei" panose="020B0503020204020204" pitchFamily="34" charset="-122"/>
              </a:rPr>
              <a:t>将 </a:t>
            </a:r>
            <a:r>
              <a:rPr lang="en-US" altLang="zh-CN" sz="2745" b="1" spc="0" dirty="0">
                <a:solidFill>
                  <a:schemeClr val="bg1"/>
                </a:solidFill>
                <a:latin typeface="Segoe UI Semibold" panose="020B0702040204020203" pitchFamily="34" charset="0"/>
                <a:ea typeface="Microsoft YaHei" panose="020B0503020204020204" pitchFamily="34" charset="-122"/>
              </a:rPr>
              <a:t>Web </a:t>
            </a:r>
            <a:r>
              <a:rPr lang="zh-CN" altLang="en-US" sz="2745" b="1" spc="0" dirty="0">
                <a:solidFill>
                  <a:schemeClr val="bg1"/>
                </a:solidFill>
                <a:latin typeface="Segoe UI Semibold" panose="020B0702040204020203" pitchFamily="34" charset="0"/>
                <a:ea typeface="Microsoft YaHei" panose="020B0503020204020204" pitchFamily="34" charset="-122"/>
              </a:rPr>
              <a:t>服务连接到 </a:t>
            </a:r>
            <a:r>
              <a:rPr lang="en-US" altLang="zh-CN" sz="2745" b="1" spc="0" dirty="0">
                <a:solidFill>
                  <a:schemeClr val="bg1"/>
                </a:solidFill>
                <a:latin typeface="Segoe UI Semibold" panose="020B0702040204020203" pitchFamily="34" charset="0"/>
                <a:ea typeface="Microsoft YaHei" panose="020B0503020204020204" pitchFamily="34" charset="-122"/>
              </a:rPr>
              <a:t>Microsoft Teams</a:t>
            </a:r>
          </a:p>
        </p:txBody>
      </p:sp>
      <p:pic>
        <p:nvPicPr>
          <p:cNvPr id="4" name="Picture 3" descr="包含两条水平线和两条垂直弧线的地球仪图标">
            <a:extLst>
              <a:ext uri="{FF2B5EF4-FFF2-40B4-BE49-F238E27FC236}">
                <a16:creationId xmlns:a16="http://schemas.microsoft.com/office/drawing/2014/main" id="{8E9A245C-C487-46AA-9024-471B9AA5D395}"/>
              </a:ext>
            </a:extLst>
          </p:cNvPr>
          <p:cNvPicPr>
            <a:picLocks noChangeAspect="1"/>
          </p:cNvPicPr>
          <p:nvPr/>
        </p:nvPicPr>
        <p:blipFill>
          <a:blip r:embed="rId5"/>
          <a:stretch>
            <a:fillRect/>
          </a:stretch>
        </p:blipFill>
        <p:spPr>
          <a:xfrm>
            <a:off x="10027814" y="2770998"/>
            <a:ext cx="1322232" cy="1322232"/>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279320"/>
            <a:ext cx="11018520" cy="422417"/>
          </a:xfrm>
        </p:spPr>
        <p:txBody>
          <a:bodyPr/>
          <a:lstStyle/>
          <a:p>
            <a:r>
              <a:rPr lang="zh-CN" altLang="en-US" b="1" dirty="0">
                <a:latin typeface="Segoe UI Semibold" panose="020B0702040204020203" pitchFamily="34" charset="0"/>
                <a:ea typeface="Microsoft YaHei" panose="020B0503020204020204" pitchFamily="34" charset="-122"/>
              </a:rPr>
              <a:t>将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应用与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应用关联</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68048" y="1091911"/>
            <a:ext cx="5495901" cy="4079417"/>
          </a:xfrm>
          <a:prstGeom prst="rect">
            <a:avLst/>
          </a:prstGeom>
          <a:solidFill>
            <a:schemeClr val="bg1">
              <a:lumMod val="95000"/>
            </a:schemeClr>
          </a:solidFill>
          <a:ln>
            <a:noFill/>
          </a:ln>
        </p:spPr>
        <p:txBody>
          <a:bodyPr wrap="square" lIns="179285" tIns="134464" rIns="179285" bIns="134464" rtlCol="0" anchor="t">
            <a:noAutofit/>
          </a:bodyPr>
          <a:lstStyle/>
          <a:p>
            <a:pPr defTabSz="932563">
              <a:lnSpc>
                <a:spcPct val="90000"/>
              </a:lnSpc>
              <a:spcBef>
                <a:spcPts val="1176"/>
              </a:spcBef>
              <a:buSzPct val="90000"/>
            </a:pPr>
            <a:r>
              <a:rPr lang="zh-CN" altLang="en-US" sz="2353"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将应用链接到应用清单中的 </a:t>
            </a:r>
            <a:r>
              <a:rPr lang="en-US" altLang="zh-CN" sz="2353"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Azure AD </a:t>
            </a:r>
            <a:r>
              <a:rPr lang="zh-CN" altLang="en-US" sz="2353"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应用</a:t>
            </a:r>
          </a:p>
          <a:p>
            <a:pPr defTabSz="914367">
              <a:lnSpc>
                <a:spcPct val="90000"/>
              </a:lnSpc>
              <a:spcBef>
                <a:spcPts val="1176"/>
              </a:spcBef>
            </a:pPr>
            <a:endParaRPr lang="zh-CN" altLang="en-US" sz="2353" dirty="0">
              <a:solidFill>
                <a:srgbClr val="1A1A1A"/>
              </a:solidFill>
              <a:latin typeface="Segoe UI" panose="020B0502040204020203" pitchFamily="34" charset="0"/>
              <a:ea typeface="Microsoft YaHei" panose="020B0503020204020204" pitchFamily="34" charset="-122"/>
            </a:endParaRPr>
          </a:p>
          <a:p>
            <a:pPr defTabSz="914367">
              <a:lnSpc>
                <a:spcPct val="90000"/>
              </a:lnSpc>
              <a:spcBef>
                <a:spcPts val="1176"/>
              </a:spcBef>
            </a:pPr>
            <a:r>
              <a:rPr lang="zh-CN" altLang="en-US" sz="2353" dirty="0">
                <a:solidFill>
                  <a:srgbClr val="1A1A1A"/>
                </a:solidFill>
                <a:latin typeface="Segoe UI" panose="020B0502040204020203" pitchFamily="34" charset="0"/>
                <a:ea typeface="Microsoft YaHei" panose="020B0503020204020204" pitchFamily="34" charset="-122"/>
              </a:rPr>
              <a:t>在 </a:t>
            </a:r>
            <a:r>
              <a:rPr lang="en-US" altLang="zh-CN" sz="2353" dirty="0" err="1">
                <a:solidFill>
                  <a:srgbClr val="1A1A1A"/>
                </a:solidFill>
                <a:latin typeface="Courier New" panose="02070309020205020404" pitchFamily="49" charset="0"/>
                <a:ea typeface="Microsoft YaHei" panose="020B0503020204020204" pitchFamily="34" charset="-122"/>
                <a:cs typeface="Courier New" panose="02070309020205020404" pitchFamily="49" charset="0"/>
              </a:rPr>
              <a:t>webApplicationInfo</a:t>
            </a:r>
            <a:r>
              <a:rPr lang="zh-CN" altLang="en-US" sz="2353" dirty="0">
                <a:solidFill>
                  <a:srgbClr val="1A1A1A"/>
                </a:solidFill>
                <a:latin typeface="Segoe UI" panose="020B0502040204020203" pitchFamily="34" charset="0"/>
                <a:ea typeface="Microsoft YaHei" panose="020B0503020204020204" pitchFamily="34" charset="-122"/>
              </a:rPr>
              <a:t> 对象中</a:t>
            </a:r>
            <a:br>
              <a:rPr lang="en-US" altLang="zh-CN" sz="2353" dirty="0">
                <a:solidFill>
                  <a:srgbClr val="1A1A1A"/>
                </a:solidFill>
                <a:latin typeface="Segoe UI" panose="020B0502040204020203" pitchFamily="34" charset="0"/>
                <a:ea typeface="Microsoft YaHei" panose="020B0503020204020204" pitchFamily="34" charset="-122"/>
              </a:rPr>
            </a:br>
            <a:r>
              <a:rPr lang="zh-CN" altLang="en-US" sz="2353" dirty="0">
                <a:solidFill>
                  <a:srgbClr val="1A1A1A"/>
                </a:solidFill>
                <a:latin typeface="Segoe UI" panose="020B0502040204020203" pitchFamily="34" charset="0"/>
                <a:ea typeface="Microsoft YaHei" panose="020B0503020204020204" pitchFamily="34" charset="-122"/>
              </a:rPr>
              <a:t>定义</a:t>
            </a:r>
          </a:p>
          <a:p>
            <a:pPr marL="280121" indent="-280121" defTabSz="914367">
              <a:lnSpc>
                <a:spcPct val="90000"/>
              </a:lnSpc>
              <a:spcBef>
                <a:spcPts val="1176"/>
              </a:spcBef>
              <a:buFont typeface="Arial" panose="020B0604020202020204" pitchFamily="34" charset="0"/>
              <a:buChar char="•"/>
            </a:pPr>
            <a:r>
              <a:rPr lang="en-US" altLang="zh-CN" sz="2353" b="1" dirty="0">
                <a:solidFill>
                  <a:srgbClr val="1A1A1A"/>
                </a:solidFill>
                <a:latin typeface="Segoe UI" panose="020B0502040204020203" pitchFamily="34" charset="0"/>
                <a:ea typeface="Microsoft YaHei" panose="020B0503020204020204" pitchFamily="34" charset="-122"/>
              </a:rPr>
              <a:t>Id</a:t>
            </a:r>
            <a:r>
              <a:rPr lang="zh-CN" altLang="en-US" sz="2353" b="1" dirty="0">
                <a:solidFill>
                  <a:srgbClr val="1A1A1A"/>
                </a:solidFill>
                <a:latin typeface="Segoe UI" panose="020B0502040204020203" pitchFamily="34" charset="0"/>
                <a:ea typeface="Microsoft YaHei" panose="020B0503020204020204" pitchFamily="34" charset="-122"/>
              </a:rPr>
              <a:t>：</a:t>
            </a:r>
            <a:r>
              <a:rPr lang="en-US" altLang="zh-CN" sz="2353" dirty="0">
                <a:solidFill>
                  <a:srgbClr val="1A1A1A"/>
                </a:solidFill>
                <a:latin typeface="Segoe UI" panose="020B0502040204020203" pitchFamily="34" charset="0"/>
                <a:ea typeface="Microsoft YaHei" panose="020B0503020204020204" pitchFamily="34" charset="-122"/>
              </a:rPr>
              <a:t>Azure AD </a:t>
            </a:r>
            <a:r>
              <a:rPr lang="zh-CN" altLang="en-US" sz="2353" dirty="0">
                <a:solidFill>
                  <a:srgbClr val="1A1A1A"/>
                </a:solidFill>
                <a:latin typeface="Segoe UI" panose="020B0502040204020203" pitchFamily="34" charset="0"/>
                <a:ea typeface="Microsoft YaHei" panose="020B0503020204020204" pitchFamily="34" charset="-122"/>
              </a:rPr>
              <a:t>应用的 </a:t>
            </a:r>
            <a:r>
              <a:rPr lang="en-US" altLang="zh-CN" sz="2353" dirty="0">
                <a:solidFill>
                  <a:srgbClr val="1A1A1A"/>
                </a:solidFill>
                <a:latin typeface="Segoe UI" panose="020B0502040204020203" pitchFamily="34" charset="0"/>
                <a:ea typeface="Microsoft YaHei" panose="020B0503020204020204" pitchFamily="34" charset="-122"/>
              </a:rPr>
              <a:t>[</a:t>
            </a:r>
            <a:r>
              <a:rPr lang="zh-CN" altLang="en-US" sz="2353" dirty="0">
                <a:solidFill>
                  <a:srgbClr val="1A1A1A"/>
                </a:solidFill>
                <a:latin typeface="Segoe UI" panose="020B0502040204020203" pitchFamily="34" charset="0"/>
                <a:ea typeface="Microsoft YaHei" panose="020B0503020204020204" pitchFamily="34" charset="-122"/>
              </a:rPr>
              <a:t>客户端</a:t>
            </a:r>
            <a:r>
              <a:rPr lang="en-US" altLang="zh-CN" sz="2353" dirty="0">
                <a:solidFill>
                  <a:srgbClr val="1A1A1A"/>
                </a:solidFill>
                <a:latin typeface="Segoe UI" panose="020B0502040204020203" pitchFamily="34" charset="0"/>
                <a:ea typeface="Microsoft YaHei" panose="020B0503020204020204" pitchFamily="34" charset="-122"/>
              </a:rPr>
              <a:t>] ID</a:t>
            </a:r>
            <a:endParaRPr lang="zh-CN" altLang="en-US" sz="2353" dirty="0">
              <a:solidFill>
                <a:srgbClr val="1A1A1A"/>
              </a:solidFill>
              <a:latin typeface="Segoe UI" panose="020B0502040204020203" pitchFamily="34" charset="0"/>
              <a:ea typeface="Microsoft YaHei" panose="020B0503020204020204" pitchFamily="34" charset="-122"/>
            </a:endParaRPr>
          </a:p>
          <a:p>
            <a:pPr marL="280121" indent="-280121" defTabSz="914367">
              <a:lnSpc>
                <a:spcPct val="90000"/>
              </a:lnSpc>
              <a:spcBef>
                <a:spcPts val="1176"/>
              </a:spcBef>
              <a:buFont typeface="Arial" panose="020B0604020202020204" pitchFamily="34" charset="0"/>
              <a:buChar char="•"/>
            </a:pPr>
            <a:r>
              <a:rPr lang="en-US" altLang="zh-CN" sz="2353" b="1" dirty="0">
                <a:solidFill>
                  <a:srgbClr val="1A1A1A"/>
                </a:solidFill>
                <a:latin typeface="Segoe UI" panose="020B0502040204020203" pitchFamily="34" charset="0"/>
                <a:ea typeface="Microsoft YaHei" panose="020B0503020204020204" pitchFamily="34" charset="-122"/>
              </a:rPr>
              <a:t>Resource</a:t>
            </a:r>
            <a:r>
              <a:rPr lang="zh-CN" altLang="en-US" sz="2353" b="1" dirty="0">
                <a:solidFill>
                  <a:srgbClr val="1A1A1A"/>
                </a:solidFill>
                <a:latin typeface="Segoe UI" panose="020B0502040204020203" pitchFamily="34" charset="0"/>
                <a:ea typeface="Microsoft YaHei" panose="020B0503020204020204" pitchFamily="34" charset="-122"/>
              </a:rPr>
              <a:t>：</a:t>
            </a:r>
            <a:r>
              <a:rPr lang="en-US" altLang="zh-CN" sz="2353" dirty="0">
                <a:solidFill>
                  <a:srgbClr val="1A1A1A"/>
                </a:solidFill>
                <a:latin typeface="Segoe UI" panose="020B0502040204020203" pitchFamily="34" charset="0"/>
                <a:ea typeface="Microsoft YaHei" panose="020B0503020204020204" pitchFamily="34" charset="-122"/>
              </a:rPr>
              <a:t>Azure AD </a:t>
            </a:r>
            <a:r>
              <a:rPr lang="zh-CN" altLang="en-US" sz="2353" dirty="0">
                <a:solidFill>
                  <a:srgbClr val="1A1A1A"/>
                </a:solidFill>
                <a:latin typeface="Segoe UI" panose="020B0502040204020203" pitchFamily="34" charset="0"/>
                <a:ea typeface="Microsoft YaHei" panose="020B0503020204020204" pitchFamily="34" charset="-122"/>
              </a:rPr>
              <a:t>应用注册中列出的加载项的 </a:t>
            </a:r>
            <a:r>
              <a:rPr lang="en-US" altLang="zh-CN" sz="2353" dirty="0">
                <a:solidFill>
                  <a:srgbClr val="1A1A1A"/>
                </a:solidFill>
                <a:latin typeface="Segoe UI" panose="020B0502040204020203" pitchFamily="34" charset="0"/>
                <a:ea typeface="Microsoft YaHei" panose="020B0503020204020204" pitchFamily="34" charset="-122"/>
              </a:rPr>
              <a:t>URI</a:t>
            </a:r>
            <a:endParaRPr lang="zh-CN" altLang="en-US" sz="2353" dirty="0">
              <a:solidFill>
                <a:srgbClr val="1A1A1A"/>
              </a:solidFill>
              <a:latin typeface="Segoe UI" panose="020B0502040204020203" pitchFamily="34" charset="0"/>
              <a:ea typeface="Microsoft YaHei" panose="020B0503020204020204" pitchFamily="34" charset="-122"/>
            </a:endParaRPr>
          </a:p>
        </p:txBody>
      </p:sp>
      <p:sp>
        <p:nvSpPr>
          <p:cNvPr id="3" name="New shape">
            <a:extLst>
              <a:ext uri="{FF2B5EF4-FFF2-40B4-BE49-F238E27FC236}">
                <a16:creationId xmlns:a16="http://schemas.microsoft.com/office/drawing/2014/main" id="{D6EE466D-FF08-4E58-9197-B2E00B284810}"/>
              </a:ext>
              <a:ext uri="{C183D7F6-B498-43B3-948B-1728B52AA6E4}">
                <adec:decorative xmlns:adec="http://schemas.microsoft.com/office/drawing/2017/decorative" val="1"/>
              </a:ext>
            </a:extLst>
          </p:cNvPr>
          <p:cNvSpPr/>
          <p:nvPr/>
        </p:nvSpPr>
        <p:spPr>
          <a:xfrm>
            <a:off x="6544212" y="2255055"/>
            <a:ext cx="5079741" cy="240416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defTabSz="914367"/>
            <a:r>
              <a:rPr lang="en-US" altLang="zh-CN" sz="1765">
                <a:solidFill>
                  <a:srgbClr val="A31515"/>
                </a:solidFill>
                <a:latin typeface="Segoe UI" panose="020B0502040204020203" pitchFamily="34" charset="0"/>
                <a:ea typeface="Microsoft YaHei" panose="020B0503020204020204" pitchFamily="34" charset="-122"/>
              </a:rPr>
              <a:t>"webApplicationInfo"</a:t>
            </a:r>
            <a:r>
              <a:rPr lang="en-US" altLang="zh-CN" sz="1765">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"id": </a:t>
            </a:r>
            <a:r>
              <a:rPr lang="en-US" altLang="zh-CN" sz="1765">
                <a:solidFill>
                  <a:srgbClr val="A31515"/>
                </a:solidFill>
                <a:latin typeface="Segoe UI" panose="020B0502040204020203" pitchFamily="34" charset="0"/>
                <a:ea typeface="Microsoft YaHei" panose="020B0503020204020204" pitchFamily="34" charset="-122"/>
              </a:rPr>
              <a:t>"023adcaa-4fef-4a4d-a94a-0cde3a0c5b31"</a:t>
            </a:r>
            <a:r>
              <a:rPr lang="en-US" altLang="zh-CN" sz="1765">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sz="1765">
                <a:solidFill>
                  <a:srgbClr val="000000"/>
                </a:solidFill>
                <a:latin typeface="Segoe UI" panose="020B0502040204020203" pitchFamily="34" charset="0"/>
                <a:ea typeface="Microsoft YaHei" panose="020B0503020204020204" pitchFamily="34" charset="-122"/>
              </a:rPr>
              <a:t>  </a:t>
            </a:r>
            <a:r>
              <a:rPr lang="en-US" altLang="zh-CN" sz="1765">
                <a:solidFill>
                  <a:srgbClr val="000000"/>
                </a:solidFill>
                <a:latin typeface="Segoe UI" panose="020B0502040204020203" pitchFamily="34" charset="0"/>
                <a:ea typeface="Microsoft YaHei" panose="020B0503020204020204" pitchFamily="34" charset="-122"/>
              </a:rPr>
              <a:t>"resource": </a:t>
            </a:r>
            <a:r>
              <a:rPr lang="en-US" altLang="zh-CN" sz="1765">
                <a:solidFill>
                  <a:srgbClr val="A31515"/>
                </a:solidFill>
                <a:latin typeface="Segoe UI" panose="020B0502040204020203" pitchFamily="34" charset="0"/>
                <a:ea typeface="Microsoft YaHei" panose="020B0503020204020204" pitchFamily="34" charset="-122"/>
              </a:rPr>
              <a:t>"api://app.contoso.com/023adcaa-4fef-4a4d-a94a-0cde3a0c5b31"</a:t>
            </a:r>
            <a:br>
              <a:rPr lang="zh-CN" altLang="en-US">
                <a:latin typeface="Segoe UI" panose="020B0502040204020203" pitchFamily="34" charset="0"/>
                <a:ea typeface="Microsoft YaHei" panose="020B0503020204020204" pitchFamily="34" charset="-122"/>
              </a:rPr>
            </a:br>
            <a:r>
              <a:rPr lang="en-US" altLang="zh-CN" sz="1765">
                <a:solidFill>
                  <a:srgbClr val="000000"/>
                </a:solidFill>
                <a:latin typeface="Segoe UI" panose="020B0502040204020203" pitchFamily="34" charset="0"/>
                <a:ea typeface="Microsoft YaHei" panose="020B0503020204020204" pitchFamily="34" charset="-122"/>
              </a:rPr>
              <a:t>}</a:t>
            </a:r>
            <a:endParaRPr lang="en-US" altLang="zh-CN" sz="1765" dirty="0">
              <a:solidFill>
                <a:srgbClr val="000000"/>
              </a:solidFill>
              <a:latin typeface="Segoe UI" panose="020B0502040204020203" pitchFamily="34" charset="0"/>
              <a:ea typeface="Microsoft YaHei" panose="020B0503020204020204" pitchFamily="34" charset="-122"/>
            </a:endParaRPr>
          </a:p>
        </p:txBody>
      </p:sp>
      <p:sp>
        <p:nvSpPr>
          <p:cNvPr id="4" name="New shape">
            <a:extLst>
              <a:ext uri="{FF2B5EF4-FFF2-40B4-BE49-F238E27FC236}">
                <a16:creationId xmlns:a16="http://schemas.microsoft.com/office/drawing/2014/main" id="{CE324DE5-3738-44E8-9F01-19F7BAF923A9}"/>
              </a:ext>
              <a:ext uri="{C183D7F6-B498-43B3-948B-1728B52AA6E4}">
                <adec:decorative xmlns:adec="http://schemas.microsoft.com/office/drawing/2017/decorative" val="1"/>
              </a:ext>
            </a:extLst>
          </p:cNvPr>
          <p:cNvSpPr/>
          <p:nvPr/>
        </p:nvSpPr>
        <p:spPr>
          <a:xfrm>
            <a:off x="6544212" y="1905627"/>
            <a:ext cx="5079741" cy="363946"/>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rtlCol="0" anchor="ctr">
            <a:spAutoFit/>
          </a:bodyPr>
          <a:lstStyle/>
          <a:p>
            <a:pPr defTabSz="914367"/>
            <a:r>
              <a:rPr lang="en-US" altLang="zh-CN" sz="1765">
                <a:solidFill>
                  <a:srgbClr val="000000"/>
                </a:solidFill>
                <a:latin typeface="Segoe UI" panose="020B0502040204020203" pitchFamily="34" charset="0"/>
                <a:ea typeface="Microsoft YaHei" panose="020B0503020204020204" pitchFamily="34" charset="-122"/>
              </a:rPr>
              <a:t>JSON</a:t>
            </a:r>
            <a:endParaRPr lang="en-US" altLang="zh-CN" sz="1765" dirty="0">
              <a:solidFill>
                <a:srgbClr val="000000"/>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6063894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6740" y="180930"/>
            <a:ext cx="11018520" cy="430826"/>
          </a:xfrm>
        </p:spPr>
        <p:txBody>
          <a:bodyPr/>
          <a:lstStyle/>
          <a:p>
            <a:r>
              <a:rPr lang="zh-CN" altLang="en-US" b="1" dirty="0">
                <a:latin typeface="Segoe UI Semibold" panose="020B0702040204020203" pitchFamily="34" charset="0"/>
                <a:ea typeface="Microsoft YaHei" panose="020B0503020204020204" pitchFamily="34" charset="-122"/>
              </a:rPr>
              <a:t>在选项卡或机器人中实现代码以获取访问令牌</a:t>
            </a:r>
          </a:p>
        </p:txBody>
      </p:sp>
      <p:sp>
        <p:nvSpPr>
          <p:cNvPr id="7" name="TextBox 6" descr="Icon of a document">
            <a:extLst>
              <a:ext uri="{FF2B5EF4-FFF2-40B4-BE49-F238E27FC236}">
                <a16:creationId xmlns:a16="http://schemas.microsoft.com/office/drawing/2014/main" id="{95633D5F-0943-409D-A712-CA2080EA5BBA}"/>
              </a:ext>
            </a:extLst>
          </p:cNvPr>
          <p:cNvSpPr txBox="1"/>
          <p:nvPr/>
        </p:nvSpPr>
        <p:spPr>
          <a:xfrm>
            <a:off x="586740" y="945922"/>
            <a:ext cx="11049681" cy="301727"/>
          </a:xfrm>
          <a:prstGeom prst="rect">
            <a:avLst/>
          </a:prstGeom>
          <a:noFill/>
        </p:spPr>
        <p:txBody>
          <a:bodyPr wrap="square" lIns="0" tIns="0" rIns="0" bIns="0" rtlCol="0">
            <a:spAutoFit/>
          </a:bodyPr>
          <a:lstStyle/>
          <a:p>
            <a:pPr defTabSz="914367"/>
            <a:r>
              <a:rPr lang="zh-CN" altLang="en-US" sz="1961" b="1">
                <a:solidFill>
                  <a:srgbClr val="0078D4"/>
                </a:solidFill>
                <a:latin typeface="Segoe UI Semibold" panose="020B0702040204020203" pitchFamily="34" charset="0"/>
                <a:ea typeface="Microsoft YaHei" panose="020B0503020204020204" pitchFamily="34" charset="-122"/>
              </a:rPr>
              <a:t>此令牌仅用于标识用户：它没有 </a:t>
            </a:r>
            <a:r>
              <a:rPr lang="en-US" altLang="zh-CN" sz="1961" b="1">
                <a:solidFill>
                  <a:srgbClr val="0078D4"/>
                </a:solidFill>
                <a:latin typeface="Segoe UI Semibold" panose="020B0702040204020203" pitchFamily="34" charset="0"/>
                <a:ea typeface="Microsoft YaHei" panose="020B0503020204020204" pitchFamily="34" charset="-122"/>
              </a:rPr>
              <a:t>Microsoft Graph </a:t>
            </a:r>
            <a:r>
              <a:rPr lang="zh-CN" altLang="en-US" sz="1961" b="1">
                <a:solidFill>
                  <a:srgbClr val="0078D4"/>
                </a:solidFill>
                <a:latin typeface="Segoe UI Semibold" panose="020B0702040204020203" pitchFamily="34" charset="0"/>
                <a:ea typeface="Microsoft YaHei" panose="020B0503020204020204" pitchFamily="34" charset="-122"/>
              </a:rPr>
              <a:t>的权限。</a:t>
            </a:r>
            <a:endParaRPr lang="zh-CN" altLang="en-US" sz="1961" b="1" dirty="0">
              <a:solidFill>
                <a:srgbClr val="0078D4"/>
              </a:solidFill>
              <a:latin typeface="Segoe UI Semibold" panose="020B0702040204020203" pitchFamily="34" charset="0"/>
              <a:ea typeface="Microsoft YaHei" panose="020B0503020204020204" pitchFamily="34" charset="-122"/>
            </a:endParaRPr>
          </a:p>
        </p:txBody>
      </p:sp>
      <p:pic>
        <p:nvPicPr>
          <p:cNvPr id="9" name="Picture 8">
            <a:extLst>
              <a:ext uri="{FF2B5EF4-FFF2-40B4-BE49-F238E27FC236}">
                <a16:creationId xmlns:a16="http://schemas.microsoft.com/office/drawing/2014/main" id="{736468F0-60EB-4F52-AA55-37DF24E5B77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6740" y="1566842"/>
            <a:ext cx="1066746" cy="1065251"/>
          </a:xfrm>
          <a:prstGeom prst="rect">
            <a:avLst/>
          </a:prstGeom>
        </p:spPr>
      </p:pic>
      <p:sp>
        <p:nvSpPr>
          <p:cNvPr id="11" name="TextBox 10">
            <a:extLst>
              <a:ext uri="{FF2B5EF4-FFF2-40B4-BE49-F238E27FC236}">
                <a16:creationId xmlns:a16="http://schemas.microsoft.com/office/drawing/2014/main" id="{F4D6BAA7-363A-494D-9046-6248F1765008}"/>
              </a:ext>
            </a:extLst>
          </p:cNvPr>
          <p:cNvSpPr txBox="1"/>
          <p:nvPr/>
        </p:nvSpPr>
        <p:spPr>
          <a:xfrm>
            <a:off x="1978082" y="1907305"/>
            <a:ext cx="9627186" cy="603453"/>
          </a:xfrm>
          <a:prstGeom prst="rect">
            <a:avLst/>
          </a:prstGeom>
          <a:noFill/>
        </p:spPr>
        <p:txBody>
          <a:bodyPr wrap="square" lIns="0" tIns="0" rIns="0" bIns="0" rtlCol="0" anchor="ctr">
            <a:spAutoFit/>
          </a:bodyPr>
          <a:lstStyle/>
          <a:p>
            <a:pPr defTabSz="914367"/>
            <a:r>
              <a:rPr lang="zh-CN" altLang="en-US" sz="1961" b="1">
                <a:solidFill>
                  <a:srgbClr val="171717"/>
                </a:solidFill>
                <a:latin typeface="Segoe UI" panose="020B0502040204020203" pitchFamily="34" charset="0"/>
                <a:ea typeface="Microsoft YaHei" panose="020B0503020204020204" pitchFamily="34" charset="-122"/>
              </a:rPr>
              <a:t>使用访问令牌标识用户</a:t>
            </a:r>
          </a:p>
          <a:p>
            <a:pPr defTabSz="914367"/>
            <a:r>
              <a:rPr lang="zh-CN" altLang="en-US" sz="1961">
                <a:solidFill>
                  <a:srgbClr val="171717"/>
                </a:solidFill>
                <a:latin typeface="Segoe UI" panose="020B0502040204020203" pitchFamily="34" charset="0"/>
                <a:ea typeface="Microsoft YaHei" panose="020B0503020204020204" pitchFamily="34" charset="-122"/>
              </a:rPr>
              <a:t> 存储用户首选项或特定于当前登录用户的其他信息。</a:t>
            </a:r>
            <a:endParaRPr lang="zh-CN" altLang="en-US" sz="1961" b="1" dirty="0">
              <a:solidFill>
                <a:srgbClr val="171717"/>
              </a:solidFill>
              <a:latin typeface="Segoe UI" panose="020B0502040204020203" pitchFamily="34" charset="0"/>
              <a:ea typeface="Microsoft YaHei" panose="020B0503020204020204" pitchFamily="34" charset="-122"/>
            </a:endParaRPr>
          </a:p>
        </p:txBody>
      </p:sp>
      <p:cxnSp>
        <p:nvCxnSpPr>
          <p:cNvPr id="20" name="Straight Connector 19">
            <a:extLst>
              <a:ext uri="{FF2B5EF4-FFF2-40B4-BE49-F238E27FC236}">
                <a16:creationId xmlns:a16="http://schemas.microsoft.com/office/drawing/2014/main" id="{F4DFA911-BD9D-4005-9571-71367C5A1B7C}"/>
              </a:ext>
              <a:ext uri="{C183D7F6-B498-43B3-948B-1728B52AA6E4}">
                <adec:decorative xmlns:adec="http://schemas.microsoft.com/office/drawing/2017/decorative" val="1"/>
              </a:ext>
            </a:extLst>
          </p:cNvPr>
          <p:cNvCxnSpPr>
            <a:cxnSpLocks/>
          </p:cNvCxnSpPr>
          <p:nvPr/>
        </p:nvCxnSpPr>
        <p:spPr>
          <a:xfrm>
            <a:off x="1978082" y="3054615"/>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61163966-1B47-4EDB-8799-E891CEF85A1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6740" y="3030280"/>
            <a:ext cx="1066746" cy="1065251"/>
          </a:xfrm>
          <a:prstGeom prst="rect">
            <a:avLst/>
          </a:prstGeom>
        </p:spPr>
      </p:pic>
      <p:sp>
        <p:nvSpPr>
          <p:cNvPr id="15" name="TextBox 14">
            <a:extLst>
              <a:ext uri="{FF2B5EF4-FFF2-40B4-BE49-F238E27FC236}">
                <a16:creationId xmlns:a16="http://schemas.microsoft.com/office/drawing/2014/main" id="{F87FED87-7B35-410C-86B7-47968AE6C428}"/>
              </a:ext>
            </a:extLst>
          </p:cNvPr>
          <p:cNvSpPr txBox="1"/>
          <p:nvPr/>
        </p:nvSpPr>
        <p:spPr>
          <a:xfrm>
            <a:off x="1978082" y="3261157"/>
            <a:ext cx="9627186" cy="603499"/>
          </a:xfrm>
          <a:prstGeom prst="rect">
            <a:avLst/>
          </a:prstGeom>
          <a:noFill/>
        </p:spPr>
        <p:txBody>
          <a:bodyPr wrap="square" lIns="0" tIns="0" rIns="0" bIns="0" rtlCol="0" anchor="ctr">
            <a:spAutoFit/>
          </a:bodyPr>
          <a:lstStyle/>
          <a:p>
            <a:pPr defTabSz="914367"/>
            <a:r>
              <a:rPr lang="zh-CN" altLang="en-US" sz="1961" b="1">
                <a:solidFill>
                  <a:srgbClr val="171717"/>
                </a:solidFill>
                <a:latin typeface="Segoe UI" panose="020B0502040204020203" pitchFamily="34" charset="0"/>
                <a:ea typeface="Microsoft YaHei" panose="020B0503020204020204" pitchFamily="34" charset="-122"/>
              </a:rPr>
              <a:t>在自己的 </a:t>
            </a:r>
            <a:r>
              <a:rPr lang="en-US" altLang="zh-CN" sz="1961" b="1">
                <a:solidFill>
                  <a:srgbClr val="171717"/>
                </a:solidFill>
                <a:latin typeface="Segoe UI" panose="020B0502040204020203" pitchFamily="34" charset="0"/>
                <a:ea typeface="Microsoft YaHei" panose="020B0503020204020204" pitchFamily="34" charset="-122"/>
              </a:rPr>
              <a:t>API </a:t>
            </a:r>
            <a:r>
              <a:rPr lang="zh-CN" altLang="en-US" sz="1961" b="1">
                <a:solidFill>
                  <a:srgbClr val="171717"/>
                </a:solidFill>
                <a:latin typeface="Segoe UI" panose="020B0502040204020203" pitchFamily="34" charset="0"/>
                <a:ea typeface="Microsoft YaHei" panose="020B0503020204020204" pitchFamily="34" charset="-122"/>
              </a:rPr>
              <a:t>中使用访问令牌</a:t>
            </a:r>
          </a:p>
          <a:p>
            <a:pPr defTabSz="914367"/>
            <a:r>
              <a:rPr lang="zh-CN" altLang="en-US" sz="1961">
                <a:solidFill>
                  <a:srgbClr val="171717"/>
                </a:solidFill>
                <a:latin typeface="Segoe UI" panose="020B0502040204020203" pitchFamily="34" charset="0"/>
                <a:ea typeface="Microsoft YaHei" panose="020B0503020204020204" pitchFamily="34" charset="-122"/>
              </a:rPr>
              <a:t>在转发从 </a:t>
            </a:r>
            <a:r>
              <a:rPr lang="en-US" altLang="zh-CN" sz="1961">
                <a:solidFill>
                  <a:srgbClr val="171717"/>
                </a:solidFill>
                <a:latin typeface="Segoe UI" panose="020B0502040204020203" pitchFamily="34" charset="0"/>
                <a:ea typeface="Microsoft YaHei" panose="020B0503020204020204" pitchFamily="34" charset="-122"/>
              </a:rPr>
              <a:t>Microsoft Teams </a:t>
            </a:r>
            <a:r>
              <a:rPr lang="zh-CN" altLang="en-US" sz="1961">
                <a:solidFill>
                  <a:srgbClr val="171717"/>
                </a:solidFill>
                <a:latin typeface="Segoe UI" panose="020B0502040204020203" pitchFamily="34" charset="0"/>
                <a:ea typeface="Microsoft YaHei" panose="020B0503020204020204" pitchFamily="34" charset="-122"/>
              </a:rPr>
              <a:t>收到的令牌时，实施公认的最佳实践。 </a:t>
            </a:r>
            <a:endParaRPr lang="zh-CN" altLang="en-US" sz="1961" b="1" dirty="0">
              <a:solidFill>
                <a:srgbClr val="171717"/>
              </a:solidFill>
              <a:latin typeface="Segoe UI" panose="020B0502040204020203" pitchFamily="34" charset="0"/>
              <a:ea typeface="Microsoft YaHei" panose="020B0503020204020204" pitchFamily="34" charset="-122"/>
            </a:endParaRPr>
          </a:p>
        </p:txBody>
      </p:sp>
      <p:cxnSp>
        <p:nvCxnSpPr>
          <p:cNvPr id="21" name="Straight Connector 20">
            <a:extLst>
              <a:ext uri="{FF2B5EF4-FFF2-40B4-BE49-F238E27FC236}">
                <a16:creationId xmlns:a16="http://schemas.microsoft.com/office/drawing/2014/main" id="{3E85C316-3585-4C33-AC86-7FFFE7EC2E67}"/>
              </a:ext>
              <a:ext uri="{C183D7F6-B498-43B3-948B-1728B52AA6E4}">
                <adec:decorative xmlns:adec="http://schemas.microsoft.com/office/drawing/2017/decorative" val="1"/>
              </a:ext>
            </a:extLst>
          </p:cNvPr>
          <p:cNvCxnSpPr>
            <a:cxnSpLocks/>
          </p:cNvCxnSpPr>
          <p:nvPr/>
        </p:nvCxnSpPr>
        <p:spPr>
          <a:xfrm>
            <a:off x="1993832" y="4095532"/>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B31742F8-18F6-4830-AECE-3F68C930C53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86740" y="4354275"/>
            <a:ext cx="1066746" cy="1065251"/>
          </a:xfrm>
          <a:prstGeom prst="rect">
            <a:avLst/>
          </a:prstGeom>
        </p:spPr>
      </p:pic>
      <p:sp>
        <p:nvSpPr>
          <p:cNvPr id="19" name="TextBox 18">
            <a:extLst>
              <a:ext uri="{FF2B5EF4-FFF2-40B4-BE49-F238E27FC236}">
                <a16:creationId xmlns:a16="http://schemas.microsoft.com/office/drawing/2014/main" id="{28E59DA8-1C3E-4445-B3A4-C3BB68702E5B}"/>
              </a:ext>
            </a:extLst>
          </p:cNvPr>
          <p:cNvSpPr txBox="1"/>
          <p:nvPr/>
        </p:nvSpPr>
        <p:spPr>
          <a:xfrm>
            <a:off x="1978082" y="4759237"/>
            <a:ext cx="9627186" cy="653740"/>
          </a:xfrm>
          <a:prstGeom prst="rect">
            <a:avLst/>
          </a:prstGeom>
          <a:noFill/>
        </p:spPr>
        <p:txBody>
          <a:bodyPr wrap="square" lIns="0" tIns="0" rIns="0" bIns="0" rtlCol="0" anchor="ctr">
            <a:spAutoFit/>
          </a:bodyPr>
          <a:lstStyle/>
          <a:p>
            <a:pPr defTabSz="914367"/>
            <a:r>
              <a:rPr lang="zh-CN" altLang="en-US" sz="1961" b="1">
                <a:solidFill>
                  <a:srgbClr val="171717"/>
                </a:solidFill>
                <a:latin typeface="Segoe UI" panose="020B0502040204020203" pitchFamily="34" charset="0"/>
                <a:ea typeface="Microsoft YaHei" panose="020B0503020204020204" pitchFamily="34" charset="-122"/>
              </a:rPr>
              <a:t>使用访问令牌访问 </a:t>
            </a:r>
            <a:r>
              <a:rPr lang="en-US" altLang="zh-CN" sz="1961" b="1">
                <a:solidFill>
                  <a:srgbClr val="171717"/>
                </a:solidFill>
                <a:latin typeface="Segoe UI" panose="020B0502040204020203" pitchFamily="34" charset="0"/>
                <a:ea typeface="Microsoft YaHei" panose="020B0503020204020204" pitchFamily="34" charset="-122"/>
              </a:rPr>
              <a:t>Microsoft Graph</a:t>
            </a:r>
          </a:p>
          <a:p>
            <a:pPr defTabSz="914367">
              <a:spcBef>
                <a:spcPts val="392"/>
              </a:spcBef>
            </a:pPr>
            <a:r>
              <a:rPr lang="zh-CN" altLang="en-US" sz="1961">
                <a:solidFill>
                  <a:srgbClr val="1A1A1A"/>
                </a:solidFill>
                <a:latin typeface="Segoe UI" panose="020B0502040204020203" pitchFamily="34" charset="0"/>
                <a:ea typeface="Microsoft YaHei" panose="020B0503020204020204" pitchFamily="34" charset="-122"/>
              </a:rPr>
              <a:t>用作“启动”令牌</a:t>
            </a:r>
            <a:r>
              <a:rPr lang="zh-CN" altLang="en-US" sz="1961">
                <a:solidFill>
                  <a:srgbClr val="171717"/>
                </a:solidFill>
                <a:latin typeface="Segoe UI" panose="020B0502040204020203" pitchFamily="34" charset="0"/>
                <a:ea typeface="Microsoft YaHei" panose="020B0503020204020204" pitchFamily="34" charset="-122"/>
              </a:rPr>
              <a:t>以启动 </a:t>
            </a:r>
            <a:r>
              <a:rPr lang="en-US" altLang="zh-CN" sz="1961">
                <a:solidFill>
                  <a:srgbClr val="171717"/>
                </a:solidFill>
                <a:latin typeface="Segoe UI" panose="020B0502040204020203" pitchFamily="34" charset="0"/>
                <a:ea typeface="Microsoft YaHei" panose="020B0503020204020204" pitchFamily="34" charset="-122"/>
              </a:rPr>
              <a:t>OAuth2 On-Behalf-Of (OBO) </a:t>
            </a:r>
            <a:r>
              <a:rPr lang="zh-CN" altLang="en-US" sz="1961">
                <a:solidFill>
                  <a:srgbClr val="171717"/>
                </a:solidFill>
                <a:latin typeface="Segoe UI" panose="020B0502040204020203" pitchFamily="34" charset="0"/>
                <a:ea typeface="Microsoft YaHei" panose="020B0503020204020204" pitchFamily="34" charset="-122"/>
              </a:rPr>
              <a:t>流。</a:t>
            </a:r>
            <a:endParaRPr lang="zh-CN" altLang="en-US" sz="1961" dirty="0">
              <a:solidFill>
                <a:srgbClr val="171717"/>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4227949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a:latin typeface="Segoe UI Semibold" panose="020B0702040204020203" pitchFamily="34" charset="0"/>
                <a:ea typeface="Microsoft YaHei" panose="020B0503020204020204" pitchFamily="34" charset="-122"/>
              </a:rPr>
              <a:t>演示</a:t>
            </a:r>
            <a:endParaRPr lang="zh-CN" altLang="en-US" b="1" dirty="0">
              <a:latin typeface="Segoe UI Semibold" panose="020B0702040204020203" pitchFamily="34" charset="0"/>
              <a:ea typeface="Microsoft YaHei" panose="020B0503020204020204" pitchFamily="34" charset="-122"/>
            </a:endParaRP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上的身份验证和单点登录</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应用实施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SSO</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8568566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335A1-F0FD-4EA3-B8A5-AC39D766A5A5}"/>
              </a:ext>
            </a:extLst>
          </p:cNvPr>
          <p:cNvSpPr>
            <a:spLocks noGrp="1"/>
          </p:cNvSpPr>
          <p:nvPr>
            <p:ph type="title"/>
          </p:nvPr>
        </p:nvSpPr>
        <p:spPr/>
        <p:txBody>
          <a:bodyPr/>
          <a:lstStyle/>
          <a:p>
            <a:r>
              <a:rPr lang="zh-CN" altLang="en-US" b="1">
                <a:latin typeface="Segoe UI Semibold" panose="020B0702040204020203" pitchFamily="34" charset="0"/>
                <a:ea typeface="Microsoft YaHei" panose="020B0503020204020204" pitchFamily="34" charset="-122"/>
              </a:rPr>
              <a:t>使用 </a:t>
            </a:r>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选项卡的单点登录 </a:t>
            </a:r>
            <a:r>
              <a:rPr lang="en-US" altLang="zh-CN" b="1">
                <a:latin typeface="Segoe UI Semibold" panose="020B0702040204020203" pitchFamily="34" charset="0"/>
                <a:ea typeface="Microsoft YaHei" panose="020B0503020204020204" pitchFamily="34" charset="-122"/>
              </a:rPr>
              <a:t>(SSO)</a:t>
            </a:r>
            <a:endParaRPr lang="en-US" altLang="zh-CN" b="1" dirty="0">
              <a:latin typeface="Segoe UI Semibold" panose="020B0702040204020203" pitchFamily="34" charset="0"/>
              <a:ea typeface="Microsoft YaHei" panose="020B0503020204020204" pitchFamily="34" charset="-122"/>
            </a:endParaRPr>
          </a:p>
        </p:txBody>
      </p:sp>
      <p:pic>
        <p:nvPicPr>
          <p:cNvPr id="2" name="Picture 1" descr="包含两条水平线和两条垂直弧线的地球仪图标">
            <a:extLst>
              <a:ext uri="{FF2B5EF4-FFF2-40B4-BE49-F238E27FC236}">
                <a16:creationId xmlns:a16="http://schemas.microsoft.com/office/drawing/2014/main" id="{B6E6C349-619F-4E7D-B49C-F68F60F2BB60}"/>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64689341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00807" y="202793"/>
            <a:ext cx="11018520" cy="422417"/>
          </a:xfrm>
        </p:spPr>
        <p:txBody>
          <a:bodyPr/>
          <a:lstStyle/>
          <a:p>
            <a:r>
              <a:rPr lang="zh-CN" altLang="en-US" b="1" dirty="0">
                <a:latin typeface="Segoe UI Semibold" panose="020B0702040204020203" pitchFamily="34" charset="0"/>
                <a:ea typeface="Microsoft YaHei" panose="020B0503020204020204" pitchFamily="34" charset="-122"/>
              </a:rPr>
              <a:t>了解选项卡的 </a:t>
            </a:r>
            <a:r>
              <a:rPr lang="en-US" altLang="zh-CN" b="1" dirty="0">
                <a:latin typeface="Segoe UI Semibold" panose="020B0702040204020203" pitchFamily="34" charset="0"/>
                <a:ea typeface="Microsoft YaHei" panose="020B0503020204020204" pitchFamily="34" charset="-122"/>
              </a:rPr>
              <a:t>SSO </a:t>
            </a:r>
            <a:r>
              <a:rPr lang="zh-CN" altLang="en-US" b="1" dirty="0">
                <a:latin typeface="Segoe UI Semibold" panose="020B0702040204020203" pitchFamily="34" charset="0"/>
                <a:ea typeface="Microsoft YaHei" panose="020B0503020204020204" pitchFamily="34" charset="-122"/>
              </a:rPr>
              <a:t>身份验证流</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00808" y="785809"/>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marL="448193" indent="-448193" defTabSz="932563">
              <a:spcBef>
                <a:spcPts val="1176"/>
              </a:spcBef>
              <a:buSzPct val="90000"/>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rPr>
              <a:t>在选项卡中，对 </a:t>
            </a:r>
            <a:r>
              <a:rPr lang="en-US" altLang="zh-CN" sz="1568" i="1" dirty="0" err="1">
                <a:solidFill>
                  <a:srgbClr val="1A1A1A"/>
                </a:solidFill>
                <a:latin typeface="Segoe UI" panose="020B0502040204020203" pitchFamily="34" charset="0"/>
                <a:ea typeface="Microsoft YaHei" panose="020B0503020204020204" pitchFamily="34" charset="-122"/>
              </a:rPr>
              <a:t>getAuthToken</a:t>
            </a:r>
            <a:r>
              <a:rPr lang="en-US" altLang="zh-CN" sz="1568" i="1" dirty="0">
                <a:solidFill>
                  <a:srgbClr val="1A1A1A"/>
                </a:solidFill>
                <a:latin typeface="Segoe UI" panose="020B0502040204020203" pitchFamily="34" charset="0"/>
                <a:ea typeface="Microsoft YaHei" panose="020B0503020204020204" pitchFamily="34" charset="-122"/>
              </a:rPr>
              <a:t>()</a:t>
            </a:r>
            <a:endParaRPr lang="zh-CN" altLang="en-US" sz="1568" i="1" dirty="0">
              <a:solidFill>
                <a:srgbClr val="1A1A1A"/>
              </a:solidFill>
              <a:latin typeface="Segoe UI" panose="020B0502040204020203" pitchFamily="34" charset="0"/>
              <a:ea typeface="Microsoft YaHei" panose="020B0503020204020204" pitchFamily="34" charset="-122"/>
            </a:endParaRPr>
          </a:p>
          <a:p>
            <a:pPr marL="448193" indent="-448193" defTabSz="932563">
              <a:spcBef>
                <a:spcPts val="1176"/>
              </a:spcBef>
              <a:buSzPct val="90000"/>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rPr>
              <a:t> 进行 </a:t>
            </a:r>
            <a:r>
              <a:rPr lang="en-US" altLang="zh-CN" sz="1568" dirty="0">
                <a:solidFill>
                  <a:srgbClr val="1A1A1A"/>
                </a:solidFill>
                <a:latin typeface="Segoe UI" panose="020B0502040204020203" pitchFamily="34" charset="0"/>
                <a:ea typeface="Microsoft YaHei" panose="020B0503020204020204" pitchFamily="34" charset="-122"/>
              </a:rPr>
              <a:t>JavaScript </a:t>
            </a:r>
            <a:r>
              <a:rPr lang="zh-CN" altLang="en-US" sz="1568" dirty="0">
                <a:solidFill>
                  <a:srgbClr val="1A1A1A"/>
                </a:solidFill>
                <a:latin typeface="Segoe UI" panose="020B0502040204020203" pitchFamily="34" charset="0"/>
                <a:ea typeface="Microsoft YaHei" panose="020B0503020204020204" pitchFamily="34" charset="-122"/>
              </a:rPr>
              <a:t>调用</a:t>
            </a:r>
            <a:r>
              <a:rPr lang="zh-CN" altLang="en-US" sz="1568" dirty="0">
                <a:solidFill>
                  <a:srgbClr val="171717"/>
                </a:solidFill>
                <a:latin typeface="Segoe UI" panose="020B0502040204020203" pitchFamily="34" charset="0"/>
                <a:ea typeface="Microsoft YaHei" panose="020B0503020204020204" pitchFamily="34" charset="-122"/>
              </a:rPr>
              <a:t>提示用户同意（</a:t>
            </a:r>
            <a:r>
              <a:rPr lang="zh-CN" altLang="en-US" sz="1568" i="1" dirty="0">
                <a:solidFill>
                  <a:srgbClr val="171717"/>
                </a:solidFill>
                <a:latin typeface="Segoe UI" panose="020B0502040204020203" pitchFamily="34" charset="0"/>
                <a:ea typeface="Microsoft YaHei" panose="020B0503020204020204" pitchFamily="34" charset="-122"/>
              </a:rPr>
              <a:t>如果需要同意</a:t>
            </a:r>
            <a:r>
              <a:rPr lang="zh-CN" altLang="en-US" sz="1568" dirty="0">
                <a:solidFill>
                  <a:srgbClr val="171717"/>
                </a:solidFill>
                <a:latin typeface="Segoe UI" panose="020B0502040204020203" pitchFamily="34" charset="0"/>
                <a:ea typeface="Microsoft YaHei" panose="020B0503020204020204" pitchFamily="34" charset="-122"/>
              </a:rPr>
              <a:t>），或处理逐步身份验证（</a:t>
            </a:r>
            <a:r>
              <a:rPr lang="zh-CN" altLang="en-US" sz="1568" i="1" dirty="0">
                <a:solidFill>
                  <a:srgbClr val="171717"/>
                </a:solidFill>
                <a:latin typeface="Segoe UI" panose="020B0502040204020203" pitchFamily="34" charset="0"/>
                <a:ea typeface="Microsoft YaHei" panose="020B0503020204020204" pitchFamily="34" charset="-122"/>
              </a:rPr>
              <a:t>例如双因素身份验证</a:t>
            </a:r>
            <a:r>
              <a:rPr lang="zh-CN" altLang="en-US" sz="1568" dirty="0">
                <a:solidFill>
                  <a:srgbClr val="171717"/>
                </a:solidFill>
                <a:latin typeface="Segoe UI" panose="020B0502040204020203" pitchFamily="34" charset="0"/>
                <a:ea typeface="Microsoft YaHei" panose="020B0503020204020204" pitchFamily="34" charset="-122"/>
              </a:rPr>
              <a:t>）。</a:t>
            </a:r>
          </a:p>
          <a:p>
            <a:pPr marL="448193" indent="-448193" defTabSz="932563">
              <a:spcBef>
                <a:spcPts val="1176"/>
              </a:spcBef>
              <a:buSzPct val="90000"/>
              <a:buFontTx/>
              <a:buAutoNum type="arabicPeriod"/>
            </a:pPr>
            <a:r>
              <a:rPr lang="en-US" altLang="zh-CN" sz="1568" dirty="0">
                <a:solidFill>
                  <a:srgbClr val="171717"/>
                </a:solidFill>
                <a:latin typeface="Segoe UI" panose="020B0502040204020203" pitchFamily="34" charset="0"/>
                <a:ea typeface="Microsoft YaHei" panose="020B0503020204020204" pitchFamily="34" charset="-122"/>
              </a:rPr>
              <a:t>Microsoft Teams </a:t>
            </a:r>
            <a:r>
              <a:rPr lang="zh-CN" altLang="en-US" sz="1568" dirty="0">
                <a:solidFill>
                  <a:srgbClr val="171717"/>
                </a:solidFill>
                <a:latin typeface="Segoe UI" panose="020B0502040204020203" pitchFamily="34" charset="0"/>
                <a:ea typeface="Microsoft YaHei" panose="020B0503020204020204" pitchFamily="34" charset="-122"/>
              </a:rPr>
              <a:t>从 </a:t>
            </a:r>
            <a:r>
              <a:rPr lang="en-US" altLang="zh-CN" sz="1568" dirty="0">
                <a:solidFill>
                  <a:srgbClr val="171717"/>
                </a:solidFill>
                <a:latin typeface="Segoe UI" panose="020B0502040204020203" pitchFamily="34" charset="0"/>
                <a:ea typeface="Microsoft YaHei" panose="020B0503020204020204" pitchFamily="34" charset="-122"/>
              </a:rPr>
              <a:t>Azure AD </a:t>
            </a:r>
            <a:r>
              <a:rPr lang="zh-CN" altLang="en-US" sz="1568" dirty="0">
                <a:solidFill>
                  <a:srgbClr val="171717"/>
                </a:solidFill>
                <a:latin typeface="Segoe UI" panose="020B0502040204020203" pitchFamily="34" charset="0"/>
                <a:ea typeface="Microsoft YaHei" panose="020B0503020204020204" pitchFamily="34" charset="-122"/>
              </a:rPr>
              <a:t>终结点为当前用户请求选项卡应用令牌。</a:t>
            </a:r>
          </a:p>
          <a:p>
            <a:pPr marL="448193" indent="-448193" defTabSz="932563">
              <a:spcBef>
                <a:spcPts val="1176"/>
              </a:spcBef>
              <a:buSzPct val="90000"/>
              <a:buFontTx/>
              <a:buAutoNum type="arabicPeriod"/>
            </a:pPr>
            <a:r>
              <a:rPr lang="en-US" altLang="zh-CN" sz="1568" dirty="0">
                <a:solidFill>
                  <a:srgbClr val="171717"/>
                </a:solidFill>
                <a:latin typeface="Segoe UI" panose="020B0502040204020203" pitchFamily="34" charset="0"/>
                <a:ea typeface="Microsoft YaHei" panose="020B0503020204020204" pitchFamily="34" charset="-122"/>
              </a:rPr>
              <a:t>Azure AD </a:t>
            </a:r>
            <a:r>
              <a:rPr lang="zh-CN" altLang="en-US" sz="1568" dirty="0">
                <a:solidFill>
                  <a:srgbClr val="171717"/>
                </a:solidFill>
                <a:latin typeface="Segoe UI" panose="020B0502040204020203" pitchFamily="34" charset="0"/>
                <a:ea typeface="Microsoft YaHei" panose="020B0503020204020204" pitchFamily="34" charset="-122"/>
              </a:rPr>
              <a:t>将选项卡应用令牌发送到 </a:t>
            </a:r>
            <a:r>
              <a:rPr lang="en-US" altLang="zh-CN" sz="1568" dirty="0">
                <a:solidFill>
                  <a:srgbClr val="171717"/>
                </a:solidFill>
                <a:latin typeface="Segoe UI" panose="020B0502040204020203" pitchFamily="34" charset="0"/>
                <a:ea typeface="Microsoft YaHei" panose="020B0503020204020204" pitchFamily="34" charset="-122"/>
              </a:rPr>
              <a:t>Microsoft Teams </a:t>
            </a:r>
            <a:r>
              <a:rPr lang="zh-CN" altLang="en-US" sz="1568" dirty="0">
                <a:solidFill>
                  <a:srgbClr val="171717"/>
                </a:solidFill>
                <a:latin typeface="Segoe UI" panose="020B0502040204020203" pitchFamily="34" charset="0"/>
                <a:ea typeface="Microsoft YaHei" panose="020B0503020204020204" pitchFamily="34" charset="-122"/>
              </a:rPr>
              <a:t>应用。</a:t>
            </a:r>
          </a:p>
          <a:p>
            <a:pPr marL="448193" indent="-448193" defTabSz="932563">
              <a:spcBef>
                <a:spcPts val="1176"/>
              </a:spcBef>
              <a:buSzPct val="90000"/>
              <a:buFontTx/>
              <a:buAutoNum type="arabicPeriod"/>
            </a:pPr>
            <a:r>
              <a:rPr lang="en-US" altLang="zh-CN" sz="1568" dirty="0">
                <a:solidFill>
                  <a:srgbClr val="171717"/>
                </a:solidFill>
                <a:latin typeface="Segoe UI" panose="020B0502040204020203" pitchFamily="34" charset="0"/>
                <a:ea typeface="Microsoft YaHei" panose="020B0503020204020204" pitchFamily="34" charset="-122"/>
              </a:rPr>
              <a:t>Microsoft Teams </a:t>
            </a:r>
            <a:r>
              <a:rPr lang="zh-CN" altLang="en-US" sz="1568" dirty="0">
                <a:solidFill>
                  <a:srgbClr val="171717"/>
                </a:solidFill>
                <a:latin typeface="Segoe UI" panose="020B0502040204020203" pitchFamily="34" charset="0"/>
                <a:ea typeface="Microsoft YaHei" panose="020B0503020204020204" pitchFamily="34" charset="-122"/>
              </a:rPr>
              <a:t>将选项卡应用令牌发送到选项卡，</a:t>
            </a:r>
            <a:br>
              <a:rPr lang="en-US" altLang="zh-CN" sz="1568" dirty="0">
                <a:solidFill>
                  <a:srgbClr val="171717"/>
                </a:solidFill>
                <a:latin typeface="Segoe UI" panose="020B0502040204020203" pitchFamily="34" charset="0"/>
                <a:ea typeface="Microsoft YaHei" panose="020B0503020204020204" pitchFamily="34" charset="-122"/>
              </a:rPr>
            </a:br>
            <a:r>
              <a:rPr lang="zh-CN" altLang="en-US" sz="1568" dirty="0">
                <a:solidFill>
                  <a:srgbClr val="171717"/>
                </a:solidFill>
                <a:latin typeface="Segoe UI" panose="020B0502040204020203" pitchFamily="34" charset="0"/>
                <a:ea typeface="Microsoft YaHei" panose="020B0503020204020204" pitchFamily="34" charset="-122"/>
              </a:rPr>
              <a:t>以响应 </a:t>
            </a:r>
            <a:r>
              <a:rPr lang="en-US" altLang="zh-CN" sz="1568" i="1" dirty="0" err="1">
                <a:solidFill>
                  <a:srgbClr val="171717"/>
                </a:solidFill>
                <a:latin typeface="Segoe UI" panose="020B0502040204020203" pitchFamily="34" charset="0"/>
                <a:ea typeface="Microsoft YaHei" panose="020B0503020204020204" pitchFamily="34" charset="-122"/>
              </a:rPr>
              <a:t>getAuthToken</a:t>
            </a:r>
            <a:r>
              <a:rPr lang="en-US" altLang="zh-CN" sz="1568" i="1" dirty="0">
                <a:solidFill>
                  <a:srgbClr val="171717"/>
                </a:solidFill>
                <a:latin typeface="Segoe UI" panose="020B0502040204020203" pitchFamily="34" charset="0"/>
                <a:ea typeface="Microsoft YaHei" panose="020B0503020204020204" pitchFamily="34" charset="-122"/>
              </a:rPr>
              <a:t>()</a:t>
            </a:r>
            <a:r>
              <a:rPr lang="zh-CN" altLang="en-US" sz="1568" dirty="0">
                <a:solidFill>
                  <a:srgbClr val="171717"/>
                </a:solidFill>
                <a:latin typeface="Segoe UI" panose="020B0502040204020203" pitchFamily="34" charset="0"/>
                <a:ea typeface="Microsoft YaHei" panose="020B0503020204020204" pitchFamily="34" charset="-122"/>
              </a:rPr>
              <a:t> 调用。</a:t>
            </a:r>
          </a:p>
          <a:p>
            <a:pPr marL="448193" indent="-448193" defTabSz="932563">
              <a:spcBef>
                <a:spcPts val="1176"/>
              </a:spcBef>
              <a:buSzPct val="90000"/>
              <a:buFontTx/>
              <a:buAutoNum type="arabicPeriod"/>
            </a:pPr>
            <a:r>
              <a:rPr lang="zh-CN" altLang="en-US" sz="1568" dirty="0">
                <a:solidFill>
                  <a:srgbClr val="171717"/>
                </a:solidFill>
                <a:latin typeface="Segoe UI" panose="020B0502040204020203" pitchFamily="34" charset="0"/>
                <a:ea typeface="Microsoft YaHei" panose="020B0503020204020204" pitchFamily="34" charset="-122"/>
              </a:rPr>
              <a:t>令牌在选项卡应用中使用 </a:t>
            </a:r>
            <a:r>
              <a:rPr lang="en-US" altLang="zh-CN" sz="1568" dirty="0">
                <a:solidFill>
                  <a:srgbClr val="171717"/>
                </a:solidFill>
                <a:latin typeface="Segoe UI" panose="020B0502040204020203" pitchFamily="34" charset="0"/>
                <a:ea typeface="Microsoft YaHei" panose="020B0503020204020204" pitchFamily="34" charset="-122"/>
              </a:rPr>
              <a:t>JavaScript </a:t>
            </a:r>
            <a:r>
              <a:rPr lang="zh-CN" altLang="en-US" sz="1568" dirty="0">
                <a:solidFill>
                  <a:srgbClr val="171717"/>
                </a:solidFill>
                <a:latin typeface="Segoe UI" panose="020B0502040204020203" pitchFamily="34" charset="0"/>
                <a:ea typeface="Microsoft YaHei" panose="020B0503020204020204" pitchFamily="34" charset="-122"/>
              </a:rPr>
              <a:t>进行解析，以提取所需的信息，如用户的电子邮件地址。</a:t>
            </a:r>
          </a:p>
          <a:p>
            <a:pPr defTabSz="932563">
              <a:spcBef>
                <a:spcPts val="1176"/>
              </a:spcBef>
              <a:buSzPct val="90000"/>
            </a:pPr>
            <a:r>
              <a:rPr lang="zh-CN" altLang="en-US" sz="1568" b="1" dirty="0">
                <a:solidFill>
                  <a:srgbClr val="171717"/>
                </a:solidFill>
                <a:latin typeface="Segoe UI" panose="020B0502040204020203" pitchFamily="34" charset="0"/>
                <a:ea typeface="Microsoft YaHei" panose="020B0503020204020204" pitchFamily="34" charset="-122"/>
              </a:rPr>
              <a:t>*</a:t>
            </a:r>
            <a:r>
              <a:rPr lang="zh-CN" altLang="en-US" sz="1568" dirty="0">
                <a:solidFill>
                  <a:srgbClr val="171717"/>
                </a:solidFill>
                <a:latin typeface="Segoe UI" panose="020B0502040204020203" pitchFamily="34" charset="0"/>
                <a:ea typeface="Microsoft YaHei" panose="020B0503020204020204" pitchFamily="34" charset="-122"/>
              </a:rPr>
              <a:t> </a:t>
            </a:r>
            <a:r>
              <a:rPr lang="en-US" altLang="zh-CN" sz="1568" dirty="0">
                <a:solidFill>
                  <a:srgbClr val="171717"/>
                </a:solidFill>
                <a:latin typeface="Segoe UI" panose="020B0502040204020203" pitchFamily="34" charset="0"/>
                <a:ea typeface="Microsoft YaHei" panose="020B0503020204020204" pitchFamily="34" charset="-122"/>
              </a:rPr>
              <a:t>Microsoft Teams </a:t>
            </a:r>
            <a:r>
              <a:rPr lang="zh-CN" altLang="en-US" sz="1568" dirty="0">
                <a:solidFill>
                  <a:srgbClr val="171717"/>
                </a:solidFill>
                <a:latin typeface="Segoe UI" panose="020B0502040204020203" pitchFamily="34" charset="0"/>
                <a:ea typeface="Microsoft YaHei" panose="020B0503020204020204" pitchFamily="34" charset="-122"/>
              </a:rPr>
              <a:t>只能提示同意 </a:t>
            </a:r>
            <a:r>
              <a:rPr lang="en-US" altLang="zh-CN" sz="1568" dirty="0">
                <a:solidFill>
                  <a:srgbClr val="171717"/>
                </a:solidFill>
                <a:latin typeface="Segoe UI" panose="020B0502040204020203" pitchFamily="34" charset="0"/>
                <a:ea typeface="Microsoft YaHei" panose="020B0503020204020204" pitchFamily="34" charset="-122"/>
              </a:rPr>
              <a:t>OpenID </a:t>
            </a:r>
            <a:r>
              <a:rPr lang="zh-CN" altLang="en-US" sz="1568" dirty="0">
                <a:solidFill>
                  <a:srgbClr val="171717"/>
                </a:solidFill>
                <a:latin typeface="Segoe UI" panose="020B0502040204020203" pitchFamily="34" charset="0"/>
                <a:ea typeface="Microsoft YaHei" panose="020B0503020204020204" pitchFamily="34" charset="-122"/>
              </a:rPr>
              <a:t>配置文件范围，而不是任何 </a:t>
            </a:r>
            <a:r>
              <a:rPr lang="en-US" altLang="zh-CN" sz="1568" dirty="0">
                <a:solidFill>
                  <a:srgbClr val="171717"/>
                </a:solidFill>
                <a:latin typeface="Segoe UI" panose="020B0502040204020203" pitchFamily="34" charset="0"/>
                <a:ea typeface="Microsoft YaHei" panose="020B0503020204020204" pitchFamily="34" charset="-122"/>
              </a:rPr>
              <a:t>Microsoft Graph </a:t>
            </a:r>
            <a:r>
              <a:rPr lang="zh-CN" altLang="en-US" sz="1568" dirty="0">
                <a:solidFill>
                  <a:srgbClr val="171717"/>
                </a:solidFill>
                <a:latin typeface="Segoe UI" panose="020B0502040204020203" pitchFamily="34" charset="0"/>
                <a:ea typeface="Microsoft YaHei" panose="020B0503020204020204" pitchFamily="34" charset="-122"/>
              </a:rPr>
              <a:t>权限。</a:t>
            </a:r>
            <a:endParaRPr lang="zh-CN" altLang="en-US" sz="2353" dirty="0">
              <a:solidFill>
                <a:srgbClr val="171717"/>
              </a:solidFill>
              <a:latin typeface="Segoe UI" panose="020B05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148430" y="785809"/>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13314" name="Picture 2" descr="Microsoft Teams 选项卡的 SSO 认证流程涉及选项卡应用、Teams 应用、Azure AD 和许可提示之间的流程。">
            <a:extLst>
              <a:ext uri="{FF2B5EF4-FFF2-40B4-BE49-F238E27FC236}">
                <a16:creationId xmlns:a16="http://schemas.microsoft.com/office/drawing/2014/main" id="{78A3DAEE-60FC-4D93-871C-5517E49379DE}"/>
              </a:ext>
              <a:ext uri="{C183D7F6-B498-43B3-948B-1728B52AA6E4}">
                <adec:decorative xmlns:adec="http://schemas.microsoft.com/office/drawing/2017/decorative" val="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431" y="1745108"/>
            <a:ext cx="5322282" cy="281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4426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162457"/>
            <a:ext cx="11016957" cy="422417"/>
          </a:xfrm>
        </p:spPr>
        <p:txBody>
          <a:bodyPr/>
          <a:lstStyle>
            <a:lvl1pPr>
              <a:defRPr>
                <a:solidFill>
                  <a:schemeClr val="tx1"/>
                </a:solidFill>
              </a:defRPr>
            </a:lvl1pPr>
          </a:lstStyle>
          <a:p>
            <a:r>
              <a:rPr lang="zh-CN" altLang="en-US" sz="2745" b="1">
                <a:latin typeface="Segoe UI Semibold" panose="020B0702040204020203" pitchFamily="34" charset="0"/>
                <a:ea typeface="Microsoft YaHei" panose="020B0503020204020204" pitchFamily="34" charset="-122"/>
              </a:rPr>
              <a:t>针对 </a:t>
            </a:r>
            <a:r>
              <a:rPr lang="en-US" altLang="zh-CN" sz="2745" b="1">
                <a:latin typeface="Segoe UI Semibold" panose="020B0702040204020203" pitchFamily="34" charset="0"/>
                <a:ea typeface="Microsoft YaHei" panose="020B0503020204020204" pitchFamily="34" charset="-122"/>
              </a:rPr>
              <a:t>SSO </a:t>
            </a:r>
            <a:r>
              <a:rPr lang="zh-CN" altLang="en-US" sz="2745" b="1">
                <a:latin typeface="Segoe UI Semibold" panose="020B0702040204020203" pitchFamily="34" charset="0"/>
                <a:ea typeface="Microsoft YaHei" panose="020B0503020204020204" pitchFamily="34" charset="-122"/>
              </a:rPr>
              <a:t>配置 </a:t>
            </a:r>
            <a:r>
              <a:rPr lang="en-US" altLang="zh-CN" sz="2745" b="1">
                <a:latin typeface="Segoe UI Semibold" panose="020B0702040204020203" pitchFamily="34" charset="0"/>
                <a:ea typeface="Microsoft YaHei" panose="020B0503020204020204" pitchFamily="34" charset="-122"/>
              </a:rPr>
              <a:t>Azure AD </a:t>
            </a:r>
            <a:r>
              <a:rPr lang="zh-CN" altLang="en-US" sz="2745" b="1">
                <a:latin typeface="Segoe UI Semibold" panose="020B0702040204020203" pitchFamily="34" charset="0"/>
                <a:ea typeface="Microsoft YaHei" panose="020B0503020204020204" pitchFamily="34" charset="-122"/>
              </a:rPr>
              <a:t>应用</a:t>
            </a:r>
            <a:endParaRPr lang="zh-CN" altLang="en-US" sz="2745" b="1" dirty="0">
              <a:latin typeface="Segoe UI Semibold" panose="020B0702040204020203" pitchFamily="34" charset="0"/>
              <a:ea typeface="Microsoft YaHei" panose="020B0503020204020204" pitchFamily="34" charset="-122"/>
            </a:endParaRPr>
          </a:p>
        </p:txBody>
      </p:sp>
      <p:pic>
        <p:nvPicPr>
          <p:cNvPr id="4" name="New picture" descr="Azure AD 应用注册和隐式流设置的屏幕截图"/>
          <p:cNvPicPr/>
          <p:nvPr/>
        </p:nvPicPr>
        <p:blipFill>
          <a:blip r:embed="rId4"/>
          <a:stretch>
            <a:fillRect/>
          </a:stretch>
        </p:blipFill>
        <p:spPr>
          <a:xfrm>
            <a:off x="6968224" y="831877"/>
            <a:ext cx="4633210" cy="1202282"/>
          </a:xfrm>
          <a:prstGeom prst="rect">
            <a:avLst/>
          </a:prstGeom>
        </p:spPr>
      </p:pic>
      <p:pic>
        <p:nvPicPr>
          <p:cNvPr id="6" name="Picture 5" descr="图形用户界面、文本、应用程序&#10;&#10;自动生成的描述&#10;">
            <a:extLst>
              <a:ext uri="{FF2B5EF4-FFF2-40B4-BE49-F238E27FC236}">
                <a16:creationId xmlns:a16="http://schemas.microsoft.com/office/drawing/2014/main" id="{A91B61A0-B81D-49A9-BBA1-54A397CCF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5371" y="2165026"/>
            <a:ext cx="3497797" cy="3655958"/>
          </a:xfrm>
          <a:prstGeom prst="rect">
            <a:avLst/>
          </a:prstGeom>
        </p:spPr>
      </p:pic>
      <p:sp>
        <p:nvSpPr>
          <p:cNvPr id="8" name="TextBox 7">
            <a:extLst>
              <a:ext uri="{FF2B5EF4-FFF2-40B4-BE49-F238E27FC236}">
                <a16:creationId xmlns:a16="http://schemas.microsoft.com/office/drawing/2014/main" id="{52D5F569-D4C2-401C-B387-010CC1DB9263}"/>
              </a:ext>
              <a:ext uri="{C183D7F6-B498-43B3-948B-1728B52AA6E4}">
                <adec:decorative xmlns:adec="http://schemas.microsoft.com/office/drawing/2017/decorative" val="1"/>
              </a:ext>
            </a:extLst>
          </p:cNvPr>
          <p:cNvSpPr txBox="1"/>
          <p:nvPr/>
        </p:nvSpPr>
        <p:spPr>
          <a:xfrm>
            <a:off x="587522" y="936194"/>
            <a:ext cx="5971685" cy="4737356"/>
          </a:xfrm>
          <a:prstGeom prst="rect">
            <a:avLst/>
          </a:prstGeom>
          <a:solidFill>
            <a:schemeClr val="bg1">
              <a:lumMod val="95000"/>
            </a:schemeClr>
          </a:solidFill>
          <a:ln>
            <a:noFill/>
          </a:ln>
        </p:spPr>
        <p:txBody>
          <a:bodyPr wrap="square" lIns="179285" tIns="134464" rIns="179285" bIns="134464" rtlCol="0" anchor="t">
            <a:noAutofit/>
          </a:bodyPr>
          <a:lstStyle/>
          <a:p>
            <a:pPr defTabSz="914367"/>
            <a:r>
              <a:rPr lang="zh-CN" altLang="en-US" sz="2353" b="1" dirty="0">
                <a:solidFill>
                  <a:srgbClr val="0078D4"/>
                </a:solidFill>
                <a:latin typeface="Segoe UI Semibold" panose="020B0702040204020203" pitchFamily="34" charset="0"/>
                <a:ea typeface="Microsoft YaHei" panose="020B0503020204020204" pitchFamily="34" charset="-122"/>
              </a:rPr>
              <a:t>所有实施 </a:t>
            </a:r>
            <a:r>
              <a:rPr lang="en-US" altLang="zh-CN" sz="2353" b="1" dirty="0">
                <a:solidFill>
                  <a:srgbClr val="0078D4"/>
                </a:solidFill>
                <a:latin typeface="Segoe UI Semibold" panose="020B0702040204020203" pitchFamily="34" charset="0"/>
                <a:ea typeface="Microsoft YaHei" panose="020B0503020204020204" pitchFamily="34" charset="-122"/>
              </a:rPr>
              <a:t>SSO </a:t>
            </a:r>
            <a:r>
              <a:rPr lang="zh-CN" altLang="en-US" sz="2353" b="1" dirty="0">
                <a:solidFill>
                  <a:srgbClr val="0078D4"/>
                </a:solidFill>
                <a:latin typeface="Segoe UI Semibold" panose="020B0702040204020203" pitchFamily="34" charset="0"/>
                <a:ea typeface="Microsoft YaHei" panose="020B0503020204020204" pitchFamily="34" charset="-122"/>
              </a:rPr>
              <a:t>的 </a:t>
            </a:r>
            <a:r>
              <a:rPr lang="en-US" altLang="zh-CN" sz="2353" b="1" dirty="0">
                <a:solidFill>
                  <a:srgbClr val="0078D4"/>
                </a:solidFill>
                <a:latin typeface="Segoe UI Semibold" panose="020B0702040204020203" pitchFamily="34" charset="0"/>
                <a:ea typeface="Microsoft YaHei" panose="020B0503020204020204" pitchFamily="34" charset="-122"/>
              </a:rPr>
              <a:t>Microsoft Teams </a:t>
            </a:r>
            <a:r>
              <a:rPr lang="zh-CN" altLang="en-US" sz="2353" b="1" dirty="0">
                <a:solidFill>
                  <a:srgbClr val="0078D4"/>
                </a:solidFill>
                <a:latin typeface="Segoe UI Semibold" panose="020B0702040204020203" pitchFamily="34" charset="0"/>
                <a:ea typeface="Microsoft YaHei" panose="020B0503020204020204" pitchFamily="34" charset="-122"/>
              </a:rPr>
              <a:t>应用也必须注册关联的 </a:t>
            </a:r>
            <a:r>
              <a:rPr lang="en-US" altLang="zh-CN" sz="2353" b="1" dirty="0">
                <a:solidFill>
                  <a:srgbClr val="0078D4"/>
                </a:solidFill>
                <a:latin typeface="Segoe UI Semibold" panose="020B0702040204020203" pitchFamily="34" charset="0"/>
                <a:ea typeface="Microsoft YaHei" panose="020B0503020204020204" pitchFamily="34" charset="-122"/>
              </a:rPr>
              <a:t>Azure AD </a:t>
            </a:r>
            <a:r>
              <a:rPr lang="zh-CN" altLang="en-US" sz="2353" b="1" dirty="0">
                <a:solidFill>
                  <a:srgbClr val="0078D4"/>
                </a:solidFill>
                <a:latin typeface="Segoe UI Semibold" panose="020B0702040204020203" pitchFamily="34" charset="0"/>
                <a:ea typeface="Microsoft YaHei" panose="020B0503020204020204" pitchFamily="34" charset="-122"/>
              </a:rPr>
              <a:t>应用。</a:t>
            </a:r>
          </a:p>
          <a:p>
            <a:pPr defTabSz="914367">
              <a:spcBef>
                <a:spcPct val="43750"/>
              </a:spcBef>
              <a:spcAft>
                <a:spcPct val="43750"/>
              </a:spcAft>
            </a:pPr>
            <a:endParaRPr lang="zh-CN" altLang="en-US" sz="1078" b="1"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zh-CN" altLang="en-US" sz="1078" b="1" dirty="0">
                <a:solidFill>
                  <a:srgbClr val="1A1A1A"/>
                </a:solidFill>
                <a:latin typeface="Segoe UI" panose="020B0502040204020203" pitchFamily="34" charset="0"/>
                <a:ea typeface="Microsoft YaHei" panose="020B0503020204020204" pitchFamily="34" charset="-122"/>
              </a:rPr>
              <a:t>客户端 </a:t>
            </a:r>
            <a:r>
              <a:rPr lang="en-US" altLang="zh-CN" sz="1078" b="1" dirty="0">
                <a:solidFill>
                  <a:srgbClr val="1A1A1A"/>
                </a:solidFill>
                <a:latin typeface="Segoe UI" panose="020B0502040204020203" pitchFamily="34" charset="0"/>
                <a:ea typeface="Microsoft YaHei" panose="020B0503020204020204" pitchFamily="34" charset="-122"/>
              </a:rPr>
              <a:t>ID </a:t>
            </a:r>
            <a:r>
              <a:rPr lang="zh-CN" altLang="en-US" sz="1078" b="1" dirty="0">
                <a:solidFill>
                  <a:srgbClr val="1A1A1A"/>
                </a:solidFill>
                <a:latin typeface="Segoe UI" panose="020B0502040204020203" pitchFamily="34" charset="0"/>
                <a:ea typeface="Microsoft YaHei" panose="020B0503020204020204" pitchFamily="34" charset="-122"/>
              </a:rPr>
              <a:t>和客户端证书</a:t>
            </a:r>
            <a:r>
              <a:rPr lang="en-US" altLang="zh-CN" sz="1078" b="1" dirty="0">
                <a:solidFill>
                  <a:srgbClr val="1A1A1A"/>
                </a:solidFill>
                <a:latin typeface="Segoe UI" panose="020B0502040204020203" pitchFamily="34" charset="0"/>
                <a:ea typeface="Microsoft YaHei" panose="020B0503020204020204" pitchFamily="34" charset="-122"/>
              </a:rPr>
              <a:t>/</a:t>
            </a:r>
            <a:r>
              <a:rPr lang="zh-CN" altLang="en-US" sz="1078" b="1" dirty="0">
                <a:solidFill>
                  <a:srgbClr val="1A1A1A"/>
                </a:solidFill>
                <a:latin typeface="Segoe UI" panose="020B0502040204020203" pitchFamily="34" charset="0"/>
                <a:ea typeface="Microsoft YaHei" panose="020B0503020204020204" pitchFamily="34" charset="-122"/>
              </a:rPr>
              <a:t>密钥</a:t>
            </a:r>
            <a:r>
              <a:rPr lang="zh-CN" altLang="en-US" sz="1078" dirty="0">
                <a:solidFill>
                  <a:srgbClr val="1A1A1A"/>
                </a:solidFill>
                <a:latin typeface="Segoe UI" panose="020B0502040204020203" pitchFamily="34" charset="0"/>
                <a:ea typeface="Microsoft YaHei" panose="020B0503020204020204" pitchFamily="34" charset="-122"/>
              </a:rPr>
              <a:t>：你的应用使用这些来通过 </a:t>
            </a:r>
            <a:r>
              <a:rPr lang="en-US" altLang="zh-CN" sz="1078" dirty="0">
                <a:solidFill>
                  <a:srgbClr val="1A1A1A"/>
                </a:solidFill>
                <a:latin typeface="Segoe UI" panose="020B0502040204020203" pitchFamily="34" charset="0"/>
                <a:ea typeface="Microsoft YaHei" panose="020B0503020204020204" pitchFamily="34" charset="-122"/>
              </a:rPr>
              <a:t>Azure AD </a:t>
            </a:r>
            <a:r>
              <a:rPr lang="zh-CN" altLang="en-US" sz="1078" dirty="0">
                <a:solidFill>
                  <a:srgbClr val="1A1A1A"/>
                </a:solidFill>
                <a:latin typeface="Segoe UI" panose="020B0502040204020203" pitchFamily="34" charset="0"/>
                <a:ea typeface="Microsoft YaHei" panose="020B0503020204020204" pitchFamily="34" charset="-122"/>
              </a:rPr>
              <a:t>进行身份验证</a:t>
            </a:r>
          </a:p>
          <a:p>
            <a:pPr defTabSz="914367"/>
            <a:endParaRPr lang="zh-CN" altLang="en-US" sz="1078"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zh-CN" altLang="en-US" sz="1078" b="1" dirty="0">
                <a:solidFill>
                  <a:srgbClr val="1A1A1A"/>
                </a:solidFill>
                <a:latin typeface="Segoe UI" panose="020B0502040204020203" pitchFamily="34" charset="0"/>
                <a:ea typeface="Microsoft YaHei" panose="020B0503020204020204" pitchFamily="34" charset="-122"/>
              </a:rPr>
              <a:t>权限</a:t>
            </a:r>
            <a:r>
              <a:rPr lang="zh-CN" altLang="en-US" sz="1078" dirty="0">
                <a:solidFill>
                  <a:srgbClr val="1A1A1A"/>
                </a:solidFill>
                <a:latin typeface="Segoe UI" panose="020B0502040204020203" pitchFamily="34" charset="0"/>
                <a:ea typeface="Microsoft YaHei" panose="020B0503020204020204" pitchFamily="34" charset="-122"/>
              </a:rPr>
              <a:t>：这是应用需要用户同意的 </a:t>
            </a:r>
            <a:r>
              <a:rPr lang="en-US" altLang="zh-CN" sz="1078" dirty="0">
                <a:solidFill>
                  <a:srgbClr val="1A1A1A"/>
                </a:solidFill>
                <a:latin typeface="Segoe UI" panose="020B0502040204020203" pitchFamily="34" charset="0"/>
                <a:ea typeface="Microsoft YaHei" panose="020B0503020204020204" pitchFamily="34" charset="-122"/>
              </a:rPr>
              <a:t>API </a:t>
            </a:r>
            <a:r>
              <a:rPr lang="zh-CN" altLang="en-US" sz="1078" dirty="0">
                <a:solidFill>
                  <a:srgbClr val="1A1A1A"/>
                </a:solidFill>
                <a:latin typeface="Segoe UI" panose="020B0502040204020203" pitchFamily="34" charset="0"/>
                <a:ea typeface="Microsoft YaHei" panose="020B0503020204020204" pitchFamily="34" charset="-122"/>
              </a:rPr>
              <a:t>权限的列表，例如 </a:t>
            </a:r>
            <a:r>
              <a:rPr lang="en-US" altLang="zh-CN" sz="1078" b="1" dirty="0" err="1">
                <a:solidFill>
                  <a:srgbClr val="1A1A1A"/>
                </a:solidFill>
                <a:latin typeface="Segoe UI" panose="020B0502040204020203" pitchFamily="34" charset="0"/>
                <a:ea typeface="Microsoft YaHei" panose="020B0503020204020204" pitchFamily="34" charset="-122"/>
              </a:rPr>
              <a:t>User.Read</a:t>
            </a:r>
            <a:r>
              <a:rPr lang="zh-CN" altLang="en-US" sz="1078" dirty="0">
                <a:solidFill>
                  <a:srgbClr val="1A1A1A"/>
                </a:solidFill>
                <a:latin typeface="Segoe UI" panose="020B0502040204020203" pitchFamily="34" charset="0"/>
                <a:ea typeface="Microsoft YaHei" panose="020B0503020204020204" pitchFamily="34" charset="-122"/>
              </a:rPr>
              <a:t> 或 </a:t>
            </a:r>
            <a:r>
              <a:rPr lang="en-US" altLang="zh-CN" sz="1078" b="1" dirty="0" err="1">
                <a:solidFill>
                  <a:srgbClr val="1A1A1A"/>
                </a:solidFill>
                <a:latin typeface="Segoe UI" panose="020B0502040204020203" pitchFamily="34" charset="0"/>
                <a:ea typeface="Microsoft YaHei" panose="020B0503020204020204" pitchFamily="34" charset="-122"/>
              </a:rPr>
              <a:t>Mail.Read</a:t>
            </a:r>
            <a:endParaRPr lang="zh-CN" altLang="en-US" sz="1078" b="1" dirty="0">
              <a:solidFill>
                <a:srgbClr val="1A1A1A"/>
              </a:solidFill>
              <a:latin typeface="Segoe UI" panose="020B0502040204020203" pitchFamily="34" charset="0"/>
              <a:ea typeface="Microsoft YaHei" panose="020B0503020204020204" pitchFamily="34" charset="-122"/>
            </a:endParaRPr>
          </a:p>
          <a:p>
            <a:pPr defTabSz="914367"/>
            <a:endParaRPr lang="zh-CN" altLang="en-US" sz="1078" b="1"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zh-CN" altLang="en-US" sz="1078" b="1" dirty="0">
                <a:solidFill>
                  <a:srgbClr val="1A1A1A"/>
                </a:solidFill>
                <a:latin typeface="Segoe UI" panose="020B0502040204020203" pitchFamily="34" charset="0"/>
                <a:ea typeface="Microsoft YaHei" panose="020B0503020204020204" pitchFamily="34" charset="-122"/>
              </a:rPr>
              <a:t>获取包含 </a:t>
            </a:r>
            <a:r>
              <a:rPr lang="en-US" altLang="zh-CN" sz="1078" b="1" dirty="0">
                <a:solidFill>
                  <a:srgbClr val="1A1A1A"/>
                </a:solidFill>
                <a:latin typeface="Segoe UI" panose="020B0502040204020203" pitchFamily="34" charset="0"/>
                <a:ea typeface="Microsoft YaHei" panose="020B0503020204020204" pitchFamily="34" charset="-122"/>
              </a:rPr>
              <a:t>OAuth2 </a:t>
            </a:r>
            <a:r>
              <a:rPr lang="zh-CN" altLang="en-US" sz="1078" b="1" dirty="0">
                <a:solidFill>
                  <a:srgbClr val="1A1A1A"/>
                </a:solidFill>
                <a:latin typeface="Segoe UI" panose="020B0502040204020203" pitchFamily="34" charset="0"/>
                <a:ea typeface="Microsoft YaHei" panose="020B0503020204020204" pitchFamily="34" charset="-122"/>
              </a:rPr>
              <a:t>隐式流的令牌</a:t>
            </a:r>
            <a:r>
              <a:rPr lang="zh-CN" altLang="en-US" sz="1078" dirty="0">
                <a:solidFill>
                  <a:srgbClr val="1A1A1A"/>
                </a:solidFill>
                <a:latin typeface="Segoe UI" panose="020B0502040204020203" pitchFamily="34" charset="0"/>
                <a:ea typeface="Microsoft YaHei" panose="020B0503020204020204" pitchFamily="34" charset="-122"/>
              </a:rPr>
              <a:t>：</a:t>
            </a:r>
            <a:r>
              <a:rPr lang="en-US" altLang="zh-CN" sz="1078" dirty="0">
                <a:solidFill>
                  <a:srgbClr val="1A1A1A"/>
                </a:solidFill>
                <a:latin typeface="Segoe UI" panose="020B0502040204020203" pitchFamily="34" charset="0"/>
                <a:ea typeface="Microsoft YaHei" panose="020B0503020204020204" pitchFamily="34" charset="-122"/>
              </a:rPr>
              <a:t>Microsoft Teams </a:t>
            </a:r>
            <a:r>
              <a:rPr lang="zh-CN" altLang="en-US" sz="1078" dirty="0">
                <a:solidFill>
                  <a:srgbClr val="1A1A1A"/>
                </a:solidFill>
                <a:latin typeface="Segoe UI" panose="020B0502040204020203" pitchFamily="34" charset="0"/>
                <a:ea typeface="Microsoft YaHei" panose="020B0503020204020204" pitchFamily="34" charset="-122"/>
              </a:rPr>
              <a:t>必须能够获取访问令牌和 </a:t>
            </a:r>
            <a:r>
              <a:rPr lang="en-US" altLang="zh-CN" sz="1078" dirty="0">
                <a:solidFill>
                  <a:srgbClr val="1A1A1A"/>
                </a:solidFill>
                <a:latin typeface="Segoe UI" panose="020B0502040204020203" pitchFamily="34" charset="0"/>
                <a:ea typeface="Microsoft YaHei" panose="020B0503020204020204" pitchFamily="34" charset="-122"/>
              </a:rPr>
              <a:t>ID </a:t>
            </a:r>
            <a:r>
              <a:rPr lang="zh-CN" altLang="en-US" sz="1078" dirty="0">
                <a:solidFill>
                  <a:srgbClr val="1A1A1A"/>
                </a:solidFill>
                <a:latin typeface="Segoe UI" panose="020B0502040204020203" pitchFamily="34" charset="0"/>
                <a:ea typeface="Microsoft YaHei" panose="020B0503020204020204" pitchFamily="34" charset="-122"/>
              </a:rPr>
              <a:t>令牌</a:t>
            </a:r>
          </a:p>
          <a:p>
            <a:pPr defTabSz="914367"/>
            <a:endParaRPr lang="zh-CN" altLang="en-US" sz="1078"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en-US" altLang="zh-CN" sz="1078" b="1" dirty="0" err="1">
                <a:solidFill>
                  <a:srgbClr val="1A1A1A"/>
                </a:solidFill>
                <a:latin typeface="Segoe UI" panose="020B0502040204020203" pitchFamily="34" charset="0"/>
                <a:ea typeface="Microsoft YaHei" panose="020B0503020204020204" pitchFamily="34" charset="-122"/>
              </a:rPr>
              <a:t>access_as_user</a:t>
            </a:r>
            <a:r>
              <a:rPr lang="en-US" altLang="zh-CN" sz="1078" b="1" dirty="0">
                <a:solidFill>
                  <a:srgbClr val="1A1A1A"/>
                </a:solidFill>
                <a:latin typeface="Segoe UI" panose="020B0502040204020203" pitchFamily="34" charset="0"/>
                <a:ea typeface="Microsoft YaHei" panose="020B0503020204020204" pitchFamily="34" charset="-122"/>
              </a:rPr>
              <a:t> </a:t>
            </a:r>
            <a:r>
              <a:rPr lang="zh-CN" altLang="en-US" sz="1078" b="1" dirty="0">
                <a:solidFill>
                  <a:srgbClr val="1A1A1A"/>
                </a:solidFill>
                <a:latin typeface="Segoe UI" panose="020B0502040204020203" pitchFamily="34" charset="0"/>
                <a:ea typeface="Microsoft YaHei" panose="020B0503020204020204" pitchFamily="34" charset="-122"/>
              </a:rPr>
              <a:t>权限</a:t>
            </a:r>
            <a:r>
              <a:rPr lang="zh-CN" altLang="en-US" sz="1078" dirty="0">
                <a:solidFill>
                  <a:srgbClr val="1A1A1A"/>
                </a:solidFill>
                <a:latin typeface="Segoe UI" panose="020B0502040204020203" pitchFamily="34" charset="0"/>
                <a:ea typeface="Microsoft YaHei" panose="020B0503020204020204" pitchFamily="34" charset="-122"/>
              </a:rPr>
              <a:t>：此权限由应用注册公开，用于授予应用（如 </a:t>
            </a:r>
            <a:r>
              <a:rPr lang="en-US" altLang="zh-CN" sz="1078" dirty="0">
                <a:solidFill>
                  <a:srgbClr val="1A1A1A"/>
                </a:solidFill>
                <a:latin typeface="Segoe UI" panose="020B0502040204020203" pitchFamily="34" charset="0"/>
                <a:ea typeface="Microsoft YaHei" panose="020B0503020204020204" pitchFamily="34" charset="-122"/>
              </a:rPr>
              <a:t>Microsoft Teams</a:t>
            </a:r>
            <a:r>
              <a:rPr lang="zh-CN" altLang="en-US" sz="1078" dirty="0">
                <a:solidFill>
                  <a:srgbClr val="1A1A1A"/>
                </a:solidFill>
                <a:latin typeface="Segoe UI" panose="020B0502040204020203" pitchFamily="34" charset="0"/>
                <a:ea typeface="Microsoft YaHei" panose="020B0503020204020204" pitchFamily="34" charset="-122"/>
              </a:rPr>
              <a:t>）代表</a:t>
            </a:r>
            <a:br>
              <a:rPr lang="en-US" altLang="zh-CN" sz="1078" dirty="0">
                <a:solidFill>
                  <a:srgbClr val="1A1A1A"/>
                </a:solidFill>
                <a:latin typeface="Segoe UI" panose="020B0502040204020203" pitchFamily="34" charset="0"/>
                <a:ea typeface="Microsoft YaHei" panose="020B0503020204020204" pitchFamily="34" charset="-122"/>
              </a:rPr>
            </a:br>
            <a:r>
              <a:rPr lang="zh-CN" altLang="en-US" sz="1078" dirty="0">
                <a:solidFill>
                  <a:srgbClr val="1A1A1A"/>
                </a:solidFill>
                <a:latin typeface="Segoe UI" panose="020B0502040204020203" pitchFamily="34" charset="0"/>
                <a:ea typeface="Microsoft YaHei" panose="020B0503020204020204" pitchFamily="34" charset="-122"/>
              </a:rPr>
              <a:t>用户执行操作的权限：</a:t>
            </a:r>
          </a:p>
          <a:p>
            <a:pPr defTabSz="914367"/>
            <a:endParaRPr lang="zh-CN" altLang="en-US" sz="1078" dirty="0">
              <a:solidFill>
                <a:srgbClr val="1A1A1A"/>
              </a:solidFill>
              <a:latin typeface="Segoe UI" panose="020B0502040204020203" pitchFamily="34" charset="0"/>
              <a:ea typeface="Microsoft YaHei" panose="020B0503020204020204" pitchFamily="34" charset="-122"/>
            </a:endParaRPr>
          </a:p>
          <a:p>
            <a:pPr defTabSz="914367">
              <a:spcBef>
                <a:spcPct val="43750"/>
              </a:spcBef>
              <a:spcAft>
                <a:spcPct val="43750"/>
              </a:spcAft>
            </a:pPr>
            <a:r>
              <a:rPr lang="zh-CN" altLang="en-US" sz="1078" b="1" dirty="0">
                <a:solidFill>
                  <a:srgbClr val="1A1A1A"/>
                </a:solidFill>
                <a:latin typeface="Segoe UI" panose="020B0502040204020203" pitchFamily="34" charset="0"/>
                <a:ea typeface="Microsoft YaHei" panose="020B0503020204020204" pitchFamily="34" charset="-122"/>
              </a:rPr>
              <a:t>预授权 </a:t>
            </a:r>
            <a:r>
              <a:rPr lang="en-US" altLang="zh-CN" sz="1078" b="1" dirty="0">
                <a:solidFill>
                  <a:srgbClr val="1A1A1A"/>
                </a:solidFill>
                <a:latin typeface="Segoe UI" panose="020B0502040204020203" pitchFamily="34" charset="0"/>
                <a:ea typeface="Microsoft YaHei" panose="020B0503020204020204" pitchFamily="34" charset="-122"/>
              </a:rPr>
              <a:t>Microsoft Teams </a:t>
            </a:r>
            <a:r>
              <a:rPr lang="zh-CN" altLang="en-US" sz="1078" b="1" dirty="0">
                <a:solidFill>
                  <a:srgbClr val="1A1A1A"/>
                </a:solidFill>
                <a:latin typeface="Segoe UI" panose="020B0502040204020203" pitchFamily="34" charset="0"/>
                <a:ea typeface="Microsoft YaHei" panose="020B0503020204020204" pitchFamily="34" charset="-122"/>
              </a:rPr>
              <a:t>客户端代表用户执行操作</a:t>
            </a:r>
            <a:r>
              <a:rPr lang="zh-CN" altLang="en-US" sz="1078" dirty="0">
                <a:solidFill>
                  <a:srgbClr val="1A1A1A"/>
                </a:solidFill>
                <a:latin typeface="Segoe UI" panose="020B0502040204020203" pitchFamily="34" charset="0"/>
                <a:ea typeface="Microsoft YaHei" panose="020B0503020204020204" pitchFamily="34" charset="-122"/>
              </a:rPr>
              <a:t>：此设置消除了用户明确同意允许 </a:t>
            </a:r>
            <a:r>
              <a:rPr lang="en-US" altLang="zh-CN" sz="1078" dirty="0">
                <a:solidFill>
                  <a:srgbClr val="1A1A1A"/>
                </a:solidFill>
                <a:latin typeface="Segoe UI" panose="020B0502040204020203" pitchFamily="34" charset="0"/>
                <a:ea typeface="Microsoft YaHei" panose="020B0503020204020204" pitchFamily="34" charset="-122"/>
              </a:rPr>
              <a:t>Microsoft Teams </a:t>
            </a:r>
            <a:r>
              <a:rPr lang="zh-CN" altLang="en-US" sz="1078" dirty="0">
                <a:solidFill>
                  <a:srgbClr val="1A1A1A"/>
                </a:solidFill>
                <a:latin typeface="Segoe UI" panose="020B0502040204020203" pitchFamily="34" charset="0"/>
                <a:ea typeface="Microsoft YaHei" panose="020B0503020204020204" pitchFamily="34" charset="-122"/>
              </a:rPr>
              <a:t>代表用户执行操作的要求</a:t>
            </a:r>
          </a:p>
          <a:p>
            <a:pPr defTabSz="914367"/>
            <a:endParaRPr lang="zh-CN" altLang="en-US" sz="2353" dirty="0">
              <a:solidFill>
                <a:srgbClr val="0078D4"/>
              </a:solidFill>
              <a:latin typeface="Segoe UI Semibold" panose="020B0702040204020203" pitchFamily="34" charset="0"/>
              <a:ea typeface="Microsoft YaHei" panose="020B0503020204020204" pitchFamily="34" charset="-122"/>
            </a:endParaRPr>
          </a:p>
          <a:p>
            <a:pPr defTabSz="914367"/>
            <a:endParaRPr lang="zh-CN" altLang="en-US" sz="2353" dirty="0">
              <a:solidFill>
                <a:srgbClr val="0078D4"/>
              </a:solidFill>
              <a:latin typeface="Segoe UI Semibold" panose="020B07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53165" y="203892"/>
            <a:ext cx="11018520" cy="422417"/>
          </a:xfrm>
        </p:spPr>
        <p:txBody>
          <a:bodyPr/>
          <a:lstStyle/>
          <a:p>
            <a:pPr algn="l"/>
            <a:r>
              <a:rPr lang="zh-CN" altLang="en-US" b="1" dirty="0">
                <a:solidFill>
                  <a:schemeClr val="tx1"/>
                </a:solidFill>
                <a:latin typeface="Segoe UI Semibold" panose="020B0702040204020203" pitchFamily="34" charset="0"/>
                <a:ea typeface="Microsoft YaHei" panose="020B0503020204020204" pitchFamily="34" charset="-122"/>
              </a:rPr>
              <a:t>选项卡 </a:t>
            </a:r>
            <a:r>
              <a:rPr lang="en-US" altLang="zh-CN" b="1" dirty="0">
                <a:solidFill>
                  <a:schemeClr val="tx1"/>
                </a:solidFill>
                <a:latin typeface="Segoe UI Semibold" panose="020B0702040204020203" pitchFamily="34" charset="0"/>
                <a:ea typeface="Microsoft YaHei" panose="020B0503020204020204" pitchFamily="34" charset="-122"/>
              </a:rPr>
              <a:t>Azure AD </a:t>
            </a:r>
            <a:r>
              <a:rPr lang="zh-CN" altLang="en-US" b="1" dirty="0">
                <a:solidFill>
                  <a:schemeClr val="tx1"/>
                </a:solidFill>
                <a:latin typeface="Segoe UI Semibold" panose="020B0702040204020203" pitchFamily="34" charset="0"/>
                <a:ea typeface="Microsoft YaHei" panose="020B0503020204020204" pitchFamily="34" charset="-122"/>
              </a:rPr>
              <a:t>应用的独有特征</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66525" y="911462"/>
            <a:ext cx="5495901" cy="4737356"/>
          </a:xfrm>
          <a:prstGeom prst="rect">
            <a:avLst/>
          </a:prstGeom>
          <a:solidFill>
            <a:schemeClr val="bg1">
              <a:lumMod val="95000"/>
            </a:schemeClr>
          </a:solidFill>
          <a:ln>
            <a:noFill/>
          </a:ln>
        </p:spPr>
        <p:txBody>
          <a:bodyPr wrap="square" lIns="179285" tIns="134464" rIns="756000" bIns="134464" rtlCol="0" anchor="t">
            <a:noAutofit/>
          </a:bodyPr>
          <a:lstStyle/>
          <a:p>
            <a:pPr defTabSz="932563">
              <a:lnSpc>
                <a:spcPct val="90000"/>
              </a:lnSpc>
              <a:spcBef>
                <a:spcPts val="1176"/>
              </a:spcBef>
              <a:buSzPct val="90000"/>
            </a:pPr>
            <a:r>
              <a:rPr lang="zh-CN" altLang="en-US"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与机器人的服务器端性质相比，</a:t>
            </a:r>
            <a:r>
              <a:rPr lang="en-US" altLang="zh-CN"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Microsoft Teams </a:t>
            </a:r>
            <a:r>
              <a:rPr lang="zh-CN" altLang="en-US"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选项卡有一些独特的特点，因为它们是基于 </a:t>
            </a:r>
            <a:r>
              <a:rPr lang="en-US" altLang="zh-CN"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Web </a:t>
            </a:r>
            <a:r>
              <a:rPr lang="zh-CN" altLang="en-US" sz="2353" b="1" spc="-30"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的互动体验。</a:t>
            </a:r>
          </a:p>
          <a:p>
            <a:pPr defTabSz="914367"/>
            <a:endParaRPr lang="zh-CN" altLang="en-US" sz="1568" dirty="0">
              <a:solidFill>
                <a:srgbClr val="171717"/>
              </a:solidFill>
              <a:latin typeface="Segoe UI" panose="020B0502040204020203" pitchFamily="34" charset="0"/>
              <a:ea typeface="Microsoft YaHei" panose="020B0503020204020204" pitchFamily="34" charset="-122"/>
            </a:endParaRPr>
          </a:p>
          <a:p>
            <a:pPr defTabSz="914367"/>
            <a:r>
              <a:rPr lang="zh-CN" altLang="en-US" sz="1568" dirty="0">
                <a:solidFill>
                  <a:srgbClr val="171717"/>
                </a:solidFill>
                <a:latin typeface="Segoe UI" panose="020B0502040204020203" pitchFamily="34" charset="0"/>
                <a:ea typeface="Microsoft YaHei" panose="020B0503020204020204" pitchFamily="34" charset="-122"/>
              </a:rPr>
              <a:t>应用的</a:t>
            </a:r>
            <a:r>
              <a:rPr lang="zh-CN" altLang="en-US" sz="1568" b="1" dirty="0">
                <a:solidFill>
                  <a:srgbClr val="171717"/>
                </a:solidFill>
                <a:latin typeface="Segoe UI" panose="020B0502040204020203" pitchFamily="34" charset="0"/>
                <a:ea typeface="Microsoft YaHei" panose="020B0503020204020204" pitchFamily="34" charset="-122"/>
              </a:rPr>
              <a:t>重定向 </a:t>
            </a:r>
            <a:r>
              <a:rPr lang="en-US" altLang="zh-CN" sz="1568" b="1" dirty="0">
                <a:solidFill>
                  <a:srgbClr val="171717"/>
                </a:solidFill>
                <a:latin typeface="Segoe UI" panose="020B0502040204020203" pitchFamily="34" charset="0"/>
                <a:ea typeface="Microsoft YaHei" panose="020B0503020204020204" pitchFamily="34" charset="-122"/>
              </a:rPr>
              <a:t>URI</a:t>
            </a:r>
            <a:r>
              <a:rPr lang="zh-CN" altLang="en-US" sz="1568" dirty="0">
                <a:solidFill>
                  <a:srgbClr val="171717"/>
                </a:solidFill>
                <a:latin typeface="Segoe UI" panose="020B0502040204020203" pitchFamily="34" charset="0"/>
                <a:ea typeface="Microsoft YaHei" panose="020B0503020204020204" pitchFamily="34" charset="-122"/>
              </a:rPr>
              <a:t> 应指向托管选项卡实现的 </a:t>
            </a:r>
            <a:r>
              <a:rPr lang="en-US" altLang="zh-CN" sz="1568" dirty="0">
                <a:solidFill>
                  <a:srgbClr val="171717"/>
                </a:solidFill>
                <a:latin typeface="Segoe UI" panose="020B0502040204020203" pitchFamily="34" charset="0"/>
                <a:ea typeface="Microsoft YaHei" panose="020B0503020204020204" pitchFamily="34" charset="-122"/>
              </a:rPr>
              <a:t>URL</a:t>
            </a:r>
            <a:r>
              <a:rPr lang="zh-CN" altLang="en-US" sz="1568" dirty="0">
                <a:solidFill>
                  <a:srgbClr val="171717"/>
                </a:solidFill>
                <a:latin typeface="Segoe UI" panose="020B0502040204020203" pitchFamily="34" charset="0"/>
                <a:ea typeface="Microsoft YaHei" panose="020B0503020204020204" pitchFamily="34" charset="-122"/>
              </a:rPr>
              <a:t>。</a:t>
            </a:r>
          </a:p>
          <a:p>
            <a:pPr defTabSz="914367"/>
            <a:endParaRPr lang="zh-CN" altLang="en-US" sz="1568" dirty="0">
              <a:solidFill>
                <a:srgbClr val="171717"/>
              </a:solidFill>
              <a:latin typeface="Segoe UI" panose="020B0502040204020203" pitchFamily="34" charset="0"/>
              <a:ea typeface="Microsoft YaHei" panose="020B0503020204020204" pitchFamily="34" charset="-122"/>
            </a:endParaRPr>
          </a:p>
          <a:p>
            <a:pPr defTabSz="914367"/>
            <a:r>
              <a:rPr lang="zh-CN" altLang="en-US" sz="1568" dirty="0">
                <a:solidFill>
                  <a:srgbClr val="171717"/>
                </a:solidFill>
                <a:latin typeface="Segoe UI" panose="020B0502040204020203" pitchFamily="34" charset="0"/>
                <a:ea typeface="Microsoft YaHei" panose="020B0503020204020204" pitchFamily="34" charset="-122"/>
              </a:rPr>
              <a:t>公开 </a:t>
            </a:r>
            <a:r>
              <a:rPr lang="en-US" altLang="zh-CN" sz="1568" dirty="0">
                <a:solidFill>
                  <a:srgbClr val="171717"/>
                </a:solidFill>
                <a:latin typeface="Segoe UI" panose="020B0502040204020203" pitchFamily="34" charset="0"/>
                <a:ea typeface="Microsoft YaHei" panose="020B0503020204020204" pitchFamily="34" charset="-122"/>
              </a:rPr>
              <a:t>API </a:t>
            </a:r>
            <a:r>
              <a:rPr lang="zh-CN" altLang="en-US" sz="1568" dirty="0">
                <a:solidFill>
                  <a:srgbClr val="171717"/>
                </a:solidFill>
                <a:latin typeface="Segoe UI" panose="020B0502040204020203" pitchFamily="34" charset="0"/>
                <a:ea typeface="Microsoft YaHei" panose="020B0503020204020204" pitchFamily="34" charset="-122"/>
              </a:rPr>
              <a:t>权限 </a:t>
            </a:r>
            <a:r>
              <a:rPr lang="en-US" altLang="zh-CN" sz="1568" i="1" dirty="0" err="1">
                <a:solidFill>
                  <a:srgbClr val="171717"/>
                </a:solidFill>
                <a:latin typeface="Segoe UI" panose="020B0502040204020203" pitchFamily="34" charset="0"/>
                <a:ea typeface="Microsoft YaHei" panose="020B0503020204020204" pitchFamily="34" charset="-122"/>
              </a:rPr>
              <a:t>access_as_user</a:t>
            </a:r>
            <a:r>
              <a:rPr lang="zh-CN" altLang="en-US" sz="1568" dirty="0">
                <a:solidFill>
                  <a:srgbClr val="171717"/>
                </a:solidFill>
                <a:latin typeface="Segoe UI" panose="020B0502040204020203" pitchFamily="34" charset="0"/>
                <a:ea typeface="Microsoft YaHei" panose="020B0503020204020204" pitchFamily="34" charset="-122"/>
              </a:rPr>
              <a:t> 时，</a:t>
            </a:r>
            <a:r>
              <a:rPr lang="zh-CN" altLang="en-US" sz="1568" b="1" dirty="0">
                <a:solidFill>
                  <a:srgbClr val="171717"/>
                </a:solidFill>
                <a:latin typeface="Segoe UI" panose="020B0502040204020203" pitchFamily="34" charset="0"/>
                <a:ea typeface="Microsoft YaHei" panose="020B0503020204020204" pitchFamily="34" charset="-122"/>
              </a:rPr>
              <a:t>应用 </a:t>
            </a:r>
            <a:r>
              <a:rPr lang="en-US" altLang="zh-CN" sz="1568" b="1" dirty="0">
                <a:solidFill>
                  <a:srgbClr val="171717"/>
                </a:solidFill>
                <a:latin typeface="Segoe UI" panose="020B0502040204020203" pitchFamily="34" charset="0"/>
                <a:ea typeface="Microsoft YaHei" panose="020B0503020204020204" pitchFamily="34" charset="-122"/>
              </a:rPr>
              <a:t>ID URI</a:t>
            </a:r>
            <a:r>
              <a:rPr lang="zh-CN" altLang="en-US" sz="1568" dirty="0">
                <a:solidFill>
                  <a:srgbClr val="171717"/>
                </a:solidFill>
                <a:latin typeface="Segoe UI" panose="020B0502040204020203" pitchFamily="34" charset="0"/>
                <a:ea typeface="Microsoft YaHei" panose="020B0503020204020204" pitchFamily="34" charset="-122"/>
              </a:rPr>
              <a:t> 应</a:t>
            </a:r>
            <a:br>
              <a:rPr lang="en-US" altLang="zh-CN" sz="1568" dirty="0">
                <a:solidFill>
                  <a:srgbClr val="171717"/>
                </a:solidFill>
                <a:latin typeface="Segoe UI" panose="020B0502040204020203" pitchFamily="34" charset="0"/>
                <a:ea typeface="Microsoft YaHei" panose="020B0503020204020204" pitchFamily="34" charset="-122"/>
              </a:rPr>
            </a:br>
            <a:r>
              <a:rPr lang="zh-CN" altLang="en-US" sz="1568" dirty="0">
                <a:solidFill>
                  <a:srgbClr val="171717"/>
                </a:solidFill>
                <a:latin typeface="Segoe UI" panose="020B0502040204020203" pitchFamily="34" charset="0"/>
                <a:ea typeface="Microsoft YaHei" panose="020B0503020204020204" pitchFamily="34" charset="-122"/>
              </a:rPr>
              <a:t>包括托管选项卡实现的域。</a:t>
            </a:r>
            <a:endParaRPr lang="zh-CN" altLang="en-US" sz="1568" dirty="0">
              <a:solidFill>
                <a:srgbClr val="0078D4"/>
              </a:solidFill>
              <a:latin typeface="Segoe UI" panose="020B05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214148" y="911462"/>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14338" name="Picture 2" descr="Azure AD 中应用的重定向 URI 为：https://REPLACE.ngrok.io/autho-end&#10;&#10;该字段旁边的下拉菜单设置为 Web。&#10;">
            <a:extLst>
              <a:ext uri="{FF2B5EF4-FFF2-40B4-BE49-F238E27FC236}">
                <a16:creationId xmlns:a16="http://schemas.microsoft.com/office/drawing/2014/main" id="{3B66F6A8-B524-4E0C-86E1-D25157AE7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969" y="1534269"/>
            <a:ext cx="5352291" cy="88985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Azure AD 中应用的应用 ID URI 字段为：api://REPLACE.ngrok.io/023adcaa-4fef-4a4d-a94a-0cde3a0c5b31">
            <a:extLst>
              <a:ext uri="{FF2B5EF4-FFF2-40B4-BE49-F238E27FC236}">
                <a16:creationId xmlns:a16="http://schemas.microsoft.com/office/drawing/2014/main" id="{5C32C5FA-D9BD-49A3-8B57-EC796D9B4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1146" y="3438940"/>
            <a:ext cx="4133680" cy="1502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896980"/>
      </p:ext>
    </p:extLst>
  </p:cSld>
  <p:clrMapOvr>
    <a:overrideClrMapping bg1="lt1" tx1="dk1" bg2="lt2" tx2="dk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43013" y="386653"/>
            <a:ext cx="11016957" cy="422417"/>
          </a:xfrm>
        </p:spPr>
        <p:txBody>
          <a:bodyPr/>
          <a:lstStyle>
            <a:lvl1pPr>
              <a:defRPr>
                <a:solidFill>
                  <a:schemeClr val="tx1"/>
                </a:solidFill>
              </a:defRPr>
            </a:lvl1pPr>
          </a:lstStyle>
          <a:p>
            <a:r>
              <a:rPr lang="zh-CN" altLang="en-US" sz="2745" b="1" dirty="0">
                <a:latin typeface="Segoe UI Semibold" panose="020B0702040204020203" pitchFamily="34" charset="0"/>
                <a:ea typeface="Microsoft YaHei" panose="020B0503020204020204" pitchFamily="34" charset="-122"/>
              </a:rPr>
              <a:t>将 </a:t>
            </a:r>
            <a:r>
              <a:rPr lang="en-US" altLang="zh-CN" sz="2745" b="1" dirty="0">
                <a:latin typeface="Segoe UI Semibold" panose="020B0702040204020203" pitchFamily="34" charset="0"/>
                <a:ea typeface="Microsoft YaHei" panose="020B0503020204020204" pitchFamily="34" charset="-122"/>
              </a:rPr>
              <a:t>Azure AD </a:t>
            </a:r>
            <a:r>
              <a:rPr lang="zh-CN" altLang="en-US" sz="2745" b="1" dirty="0">
                <a:latin typeface="Segoe UI Semibold" panose="020B0702040204020203" pitchFamily="34" charset="0"/>
                <a:ea typeface="Microsoft YaHei" panose="020B0503020204020204" pitchFamily="34" charset="-122"/>
              </a:rPr>
              <a:t>应用与 </a:t>
            </a:r>
            <a:r>
              <a:rPr lang="en-US" altLang="zh-CN" sz="2745" b="1" dirty="0">
                <a:latin typeface="Segoe UI Semibold" panose="020B0702040204020203" pitchFamily="34" charset="0"/>
                <a:ea typeface="Microsoft YaHei" panose="020B0503020204020204" pitchFamily="34" charset="-122"/>
              </a:rPr>
              <a:t>Microsoft Teams </a:t>
            </a:r>
            <a:r>
              <a:rPr lang="zh-CN" altLang="en-US" sz="2745" b="1" dirty="0">
                <a:latin typeface="Segoe UI Semibold" panose="020B0702040204020203" pitchFamily="34" charset="0"/>
                <a:ea typeface="Microsoft YaHei" panose="020B0503020204020204" pitchFamily="34" charset="-122"/>
              </a:rPr>
              <a:t>应用关联</a:t>
            </a:r>
          </a:p>
        </p:txBody>
      </p:sp>
      <p:sp>
        <p:nvSpPr>
          <p:cNvPr id="3" name="Subtitle"/>
          <p:cNvSpPr>
            <a:spLocks noGrp="1"/>
          </p:cNvSpPr>
          <p:nvPr>
            <p:ph sz="quarter" idx="10"/>
          </p:nvPr>
        </p:nvSpPr>
        <p:spPr>
          <a:xfrm>
            <a:off x="543013" y="1106437"/>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首先，你必须将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应用与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应用关联。</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9044" y="2140438"/>
            <a:ext cx="5180865" cy="24902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r>
              <a:rPr lang="en-US" altLang="zh-CN">
                <a:solidFill>
                  <a:srgbClr val="A31515"/>
                </a:solidFill>
                <a:latin typeface="Segoe UI" panose="020B0502040204020203" pitchFamily="34" charset="0"/>
                <a:ea typeface="Microsoft YaHei" panose="020B0503020204020204" pitchFamily="34" charset="-122"/>
                <a:cs typeface="Arial" pitchFamily="34" charset="0"/>
              </a:rPr>
              <a:t>"webApplicationInfo"</a:t>
            </a:r>
            <a:r>
              <a:rPr lang="en-US" altLang="zh-CN">
                <a:solidFill>
                  <a:srgbClr val="000000"/>
                </a:solidFill>
                <a:latin typeface="Segoe UI" panose="020B0502040204020203" pitchFamily="34" charset="0"/>
                <a:ea typeface="Microsoft YaHei" panose="020B0503020204020204" pitchFamily="34" charset="-122"/>
                <a:cs typeface="Arial" pitchFamily="34" charset="0"/>
              </a:rPr>
              <a:t>: {</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a:solidFill>
                  <a:srgbClr val="000000"/>
                </a:solidFill>
                <a:latin typeface="Segoe UI" panose="020B0502040204020203" pitchFamily="34" charset="0"/>
                <a:ea typeface="Microsoft YaHei" panose="020B0503020204020204" pitchFamily="34" charset="-122"/>
                <a:cs typeface="Arial" pitchFamily="34" charset="0"/>
              </a:rPr>
              <a:t>"id": </a:t>
            </a:r>
            <a:r>
              <a:rPr lang="en-US" altLang="zh-CN">
                <a:solidFill>
                  <a:srgbClr val="A31515"/>
                </a:solidFill>
                <a:latin typeface="Segoe UI" panose="020B0502040204020203" pitchFamily="34" charset="0"/>
                <a:ea typeface="Microsoft YaHei" panose="020B0503020204020204" pitchFamily="34" charset="-122"/>
                <a:cs typeface="Arial" pitchFamily="34" charset="0"/>
              </a:rPr>
              <a:t>"023adcaa-4fef-4a4d-a94a-0cde3a0c5b31"</a:t>
            </a:r>
            <a:r>
              <a:rPr lang="en-US" altLang="zh-CN">
                <a:solidFill>
                  <a:srgbClr val="000000"/>
                </a:solidFill>
                <a:latin typeface="Segoe UI" panose="020B0502040204020203" pitchFamily="34" charset="0"/>
                <a:ea typeface="Microsoft YaHei" panose="020B0503020204020204" pitchFamily="34" charset="-122"/>
                <a:cs typeface="Arial" pitchFamily="34" charset="0"/>
              </a:rPr>
              <a: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a:solidFill>
                  <a:srgbClr val="000000"/>
                </a:solidFill>
                <a:latin typeface="Segoe UI" panose="020B0502040204020203" pitchFamily="34" charset="0"/>
                <a:ea typeface="Microsoft YaHei" panose="020B0503020204020204" pitchFamily="34" charset="-122"/>
                <a:cs typeface="Arial" pitchFamily="34" charset="0"/>
              </a:rPr>
              <a:t>"resource": </a:t>
            </a:r>
            <a:r>
              <a:rPr lang="en-US" altLang="zh-CN">
                <a:solidFill>
                  <a:srgbClr val="A31515"/>
                </a:solidFill>
                <a:latin typeface="Segoe UI" panose="020B0502040204020203" pitchFamily="34" charset="0"/>
                <a:ea typeface="Microsoft YaHei" panose="020B0503020204020204" pitchFamily="34" charset="-122"/>
                <a:cs typeface="Arial" pitchFamily="34" charset="0"/>
              </a:rPr>
              <a:t>"api://REPLACE.ngrok.io/023adcaa-4fef-4a4d-a94a-0cde3a0c5b31"</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cs typeface="Arial" pitchFamily="34" charset="0"/>
              </a:rPr>
              <a:t>}</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589044" y="1801339"/>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JSON</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6" name="New shape"/>
          <p:cNvSpPr/>
          <p:nvPr/>
        </p:nvSpPr>
        <p:spPr>
          <a:xfrm>
            <a:off x="6379423" y="2547123"/>
            <a:ext cx="5180865" cy="1311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225">
              <a:spcBef>
                <a:spcPct val="20000"/>
              </a:spcBef>
              <a:spcAft>
                <a:spcPct val="20000"/>
              </a:spcAft>
              <a:buFontTx/>
              <a:buChar char="•"/>
            </a:pPr>
            <a:r>
              <a:rPr lang="en-US" altLang="zh-CN" b="1" dirty="0">
                <a:solidFill>
                  <a:srgbClr val="000000"/>
                </a:solidFill>
                <a:latin typeface="Segoe UI" panose="020B0502040204020203" pitchFamily="34" charset="0"/>
                <a:ea typeface="Microsoft YaHei" panose="020B0503020204020204" pitchFamily="34" charset="-122"/>
                <a:cs typeface="Arial" pitchFamily="34" charset="0"/>
              </a:rPr>
              <a:t>ID</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：这是注册的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Azure AD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应用的客户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ID</a:t>
            </a:r>
            <a:endParaRPr lang="zh-CN" altLang="en-US" dirty="0">
              <a:solidFill>
                <a:srgbClr val="000000"/>
              </a:solidFill>
              <a:latin typeface="Segoe UI" panose="020B0502040204020203" pitchFamily="34" charset="0"/>
              <a:ea typeface="Microsoft YaHei" panose="020B0503020204020204" pitchFamily="34" charset="-122"/>
              <a:cs typeface="Arial" pitchFamily="34" charset="0"/>
            </a:endParaRPr>
          </a:p>
          <a:p>
            <a:pPr marL="380927" indent="-365690" defTabSz="914225">
              <a:spcBef>
                <a:spcPct val="20000"/>
              </a:spcBef>
              <a:spcAft>
                <a:spcPct val="20000"/>
              </a:spcAft>
              <a:buFontTx/>
              <a:buChar char="•"/>
            </a:pP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资源</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：这是应用的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URL</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，与在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Azure AD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中注册应用时使用的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URI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相同。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URI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的域部分也必须列在应用清单的有效域数组中。</a:t>
            </a:r>
          </a:p>
        </p:txBody>
      </p:sp>
    </p:spTree>
  </p:cSld>
  <p:clrMapOvr>
    <a:overrideClrMapping bg1="lt1" tx1="dk1" bg2="lt2" tx2="dk2" accent1="accent1" accent2="accent2" accent3="accent3" accent4="accent4" accent5="accent5" accent6="accent6" hlink="hlink" folHlink="folHlink"/>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22417"/>
          </a:xfrm>
        </p:spPr>
        <p:txBody>
          <a:bodyPr/>
          <a:lstStyle>
            <a:lvl1pPr>
              <a:defRPr>
                <a:solidFill>
                  <a:schemeClr val="tx1"/>
                </a:solidFill>
              </a:defRPr>
            </a:lvl1pPr>
          </a:lstStyle>
          <a:p>
            <a:r>
              <a:rPr lang="zh-CN" altLang="en-US" sz="2745" b="1" dirty="0">
                <a:latin typeface="Segoe UI Semibold" panose="020B0702040204020203" pitchFamily="34" charset="0"/>
                <a:ea typeface="Microsoft YaHei" panose="020B0503020204020204" pitchFamily="34" charset="-122"/>
              </a:rPr>
              <a:t>从 </a:t>
            </a:r>
            <a:r>
              <a:rPr lang="en-US" altLang="zh-CN" sz="2745" b="1" dirty="0">
                <a:latin typeface="Segoe UI Semibold" panose="020B0702040204020203" pitchFamily="34" charset="0"/>
                <a:ea typeface="Microsoft YaHei" panose="020B0503020204020204" pitchFamily="34" charset="-122"/>
              </a:rPr>
              <a:t>Microsoft Teams </a:t>
            </a:r>
            <a:r>
              <a:rPr lang="zh-CN" altLang="en-US" sz="2745" b="1" dirty="0">
                <a:latin typeface="Segoe UI Semibold" panose="020B0702040204020203" pitchFamily="34" charset="0"/>
                <a:ea typeface="Microsoft YaHei" panose="020B0503020204020204" pitchFamily="34" charset="-122"/>
              </a:rPr>
              <a:t>获取 </a:t>
            </a:r>
            <a:r>
              <a:rPr lang="en-US" altLang="zh-CN" sz="2745" b="1" dirty="0">
                <a:latin typeface="Segoe UI Semibold" panose="020B0702040204020203" pitchFamily="34" charset="0"/>
                <a:ea typeface="Microsoft YaHei" panose="020B0503020204020204" pitchFamily="34" charset="-122"/>
              </a:rPr>
              <a:t>ID </a:t>
            </a:r>
            <a:r>
              <a:rPr lang="zh-CN" altLang="en-US" sz="2745" b="1" dirty="0">
                <a:latin typeface="Segoe UI Semibold" panose="020B0702040204020203" pitchFamily="34" charset="0"/>
                <a:ea typeface="Microsoft YaHei" panose="020B0503020204020204" pitchFamily="34" charset="-122"/>
              </a:rPr>
              <a:t>令牌</a:t>
            </a:r>
          </a:p>
        </p:txBody>
      </p:sp>
      <p:sp>
        <p:nvSpPr>
          <p:cNvPr id="3" name="Subtitle"/>
          <p:cNvSpPr>
            <a:spLocks noGrp="1"/>
          </p:cNvSpPr>
          <p:nvPr>
            <p:ph sz="quarter" idx="10"/>
          </p:nvPr>
        </p:nvSpPr>
        <p:spPr>
          <a:xfrm>
            <a:off x="584982" y="1435383"/>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下一步是让你的选项卡从 </a:t>
            </a:r>
            <a:r>
              <a:rPr lang="en-US" altLang="zh-CN">
                <a:latin typeface="Segoe UI" panose="020B0502040204020203" pitchFamily="34" charset="0"/>
                <a:ea typeface="Microsoft YaHei" panose="020B0503020204020204" pitchFamily="34" charset="-122"/>
              </a:rPr>
              <a:t>Microsoft Teams </a:t>
            </a:r>
            <a:r>
              <a:rPr lang="zh-CN" altLang="en-US">
                <a:latin typeface="Segoe UI" panose="020B0502040204020203" pitchFamily="34" charset="0"/>
                <a:ea typeface="Microsoft YaHei" panose="020B0503020204020204" pitchFamily="34" charset="-122"/>
              </a:rPr>
              <a:t>获取初始 </a:t>
            </a:r>
            <a:r>
              <a:rPr lang="en-US" altLang="zh-CN">
                <a:latin typeface="Segoe UI" panose="020B0502040204020203" pitchFamily="34" charset="0"/>
                <a:ea typeface="Microsoft YaHei" panose="020B0503020204020204" pitchFamily="34" charset="-122"/>
              </a:rPr>
              <a:t>ID </a:t>
            </a:r>
            <a:r>
              <a:rPr lang="zh-CN" altLang="en-US">
                <a:latin typeface="Segoe UI" panose="020B0502040204020203" pitchFamily="34" charset="0"/>
                <a:ea typeface="Microsoft YaHei" panose="020B0503020204020204" pitchFamily="34" charset="-122"/>
              </a:rPr>
              <a:t>令牌。</a:t>
            </a:r>
            <a:endParaRPr lang="zh-CN" altLang="en-US"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4982" y="2575402"/>
            <a:ext cx="10971244" cy="1879333"/>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lnSpc>
                <a:spcPct val="125000"/>
              </a:lnSpc>
            </a:pPr>
            <a:r>
              <a:rPr lang="en-US" altLang="zh-CN">
                <a:solidFill>
                  <a:srgbClr val="000000"/>
                </a:solidFill>
                <a:latin typeface="Segoe UI" panose="020B0502040204020203" pitchFamily="34" charset="0"/>
                <a:ea typeface="Microsoft YaHei" panose="020B0503020204020204" pitchFamily="34" charset="-122"/>
                <a:cs typeface="Arial" pitchFamily="34" charset="0"/>
              </a:rPr>
              <a:t>microsoftTeams.authentication.getAuthToken({</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a:solidFill>
                  <a:srgbClr val="000000"/>
                </a:solidFill>
                <a:latin typeface="Segoe UI" panose="020B0502040204020203" pitchFamily="34" charset="0"/>
                <a:ea typeface="Microsoft YaHei" panose="020B0503020204020204" pitchFamily="34" charset="-122"/>
                <a:cs typeface="Arial" pitchFamily="34" charset="0"/>
              </a:rPr>
              <a:t>successCallback: (result: </a:t>
            </a:r>
            <a:r>
              <a:rPr lang="en-US" altLang="zh-CN">
                <a:solidFill>
                  <a:srgbClr val="2B91AF"/>
                </a:solidFill>
                <a:latin typeface="Segoe UI" panose="020B0502040204020203" pitchFamily="34" charset="0"/>
                <a:ea typeface="Microsoft YaHei" panose="020B0503020204020204" pitchFamily="34" charset="-122"/>
                <a:cs typeface="Arial" pitchFamily="34" charset="0"/>
              </a:rPr>
              <a:t>string</a:t>
            </a:r>
            <a:r>
              <a:rPr lang="en-US" altLang="zh-CN">
                <a:solidFill>
                  <a:srgbClr val="000000"/>
                </a:solidFill>
                <a:latin typeface="Segoe UI" panose="020B0502040204020203" pitchFamily="34" charset="0"/>
                <a:ea typeface="Microsoft YaHei" panose="020B0503020204020204" pitchFamily="34" charset="-122"/>
                <a:cs typeface="Arial" pitchFamily="34" charset="0"/>
              </a:rPr>
              <a:t>) =&gt; { </a:t>
            </a:r>
            <a:r>
              <a:rPr lang="en-US" altLang="zh-CN">
                <a:solidFill>
                  <a:srgbClr val="0000FF"/>
                </a:solidFill>
                <a:latin typeface="Segoe UI" panose="020B0502040204020203" pitchFamily="34" charset="0"/>
                <a:ea typeface="Microsoft YaHei" panose="020B0503020204020204" pitchFamily="34" charset="-122"/>
                <a:cs typeface="Arial" pitchFamily="34" charset="0"/>
              </a:rPr>
              <a:t>this</a:t>
            </a:r>
            <a:r>
              <a:rPr lang="en-US" altLang="zh-CN">
                <a:solidFill>
                  <a:srgbClr val="000000"/>
                </a:solidFill>
                <a:latin typeface="Segoe UI" panose="020B0502040204020203" pitchFamily="34" charset="0"/>
                <a:ea typeface="Microsoft YaHei" panose="020B0503020204020204" pitchFamily="34" charset="-122"/>
                <a:cs typeface="Arial" pitchFamily="34" charset="0"/>
              </a:rPr>
              <a:t>.ssoLoginSuccess(result) },</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a:solidFill>
                  <a:srgbClr val="000000"/>
                </a:solidFill>
                <a:latin typeface="Segoe UI" panose="020B0502040204020203" pitchFamily="34" charset="0"/>
                <a:ea typeface="Microsoft YaHei" panose="020B0503020204020204" pitchFamily="34" charset="-122"/>
                <a:cs typeface="Arial" pitchFamily="34" charset="0"/>
              </a:rPr>
              <a:t>failureCallback: (error: </a:t>
            </a:r>
            <a:r>
              <a:rPr lang="en-US" altLang="zh-CN">
                <a:solidFill>
                  <a:srgbClr val="2B91AF"/>
                </a:solidFill>
                <a:latin typeface="Segoe UI" panose="020B0502040204020203" pitchFamily="34" charset="0"/>
                <a:ea typeface="Microsoft YaHei" panose="020B0503020204020204" pitchFamily="34" charset="-122"/>
                <a:cs typeface="Arial" pitchFamily="34" charset="0"/>
              </a:rPr>
              <a:t>string</a:t>
            </a:r>
            <a:r>
              <a:rPr lang="en-US" altLang="zh-CN">
                <a:solidFill>
                  <a:srgbClr val="000000"/>
                </a:solidFill>
                <a:latin typeface="Segoe UI" panose="020B0502040204020203" pitchFamily="34" charset="0"/>
                <a:ea typeface="Microsoft YaHei" panose="020B0503020204020204" pitchFamily="34" charset="-122"/>
                <a:cs typeface="Arial" pitchFamily="34" charset="0"/>
              </a:rPr>
              <a:t>) =&gt; { </a:t>
            </a:r>
            <a:r>
              <a:rPr lang="en-US" altLang="zh-CN">
                <a:solidFill>
                  <a:srgbClr val="0000FF"/>
                </a:solidFill>
                <a:latin typeface="Segoe UI" panose="020B0502040204020203" pitchFamily="34" charset="0"/>
                <a:ea typeface="Microsoft YaHei" panose="020B0503020204020204" pitchFamily="34" charset="-122"/>
                <a:cs typeface="Arial" pitchFamily="34" charset="0"/>
              </a:rPr>
              <a:t>this</a:t>
            </a:r>
            <a:r>
              <a:rPr lang="en-US" altLang="zh-CN">
                <a:solidFill>
                  <a:srgbClr val="000000"/>
                </a:solidFill>
                <a:latin typeface="Segoe UI" panose="020B0502040204020203" pitchFamily="34" charset="0"/>
                <a:ea typeface="Microsoft YaHei" panose="020B0503020204020204" pitchFamily="34" charset="-122"/>
                <a:cs typeface="Arial" pitchFamily="34" charset="0"/>
              </a:rPr>
              <a:t>.ssoLoginFailure(error) }</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cs typeface="Arial" pitchFamily="34" charset="0"/>
              </a:rPr>
              <a:t>});</a:t>
            </a:r>
            <a:endParaRPr lang="en-US" altLang="zh-CN" dirty="0" err="1">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584982" y="2205151"/>
            <a:ext cx="10971244"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TypeScript</a:t>
            </a:r>
            <a:endParaRPr lang="en-US" altLang="zh-CN"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cSld>
  <p:clrMapOvr>
    <a:overrideClrMapping bg1="lt1" tx1="dk1" bg2="lt2" tx2="dk2" accent1="accent1" accent2="accent2" accent3="accent3" accent4="accent4" accent5="accent5" accent6="accent6" hlink="hlink" folHlink="folHlink"/>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22417"/>
          </a:xfrm>
        </p:spPr>
        <p:txBody>
          <a:bodyPr/>
          <a:lstStyle>
            <a:lvl1pPr>
              <a:defRPr>
                <a:solidFill>
                  <a:schemeClr val="tx1"/>
                </a:solidFill>
              </a:defRPr>
            </a:lvl1pPr>
          </a:lstStyle>
          <a:p>
            <a:r>
              <a:rPr lang="zh-CN" altLang="en-US" sz="2745" b="1">
                <a:latin typeface="Segoe UI Semibold" panose="020B0702040204020203" pitchFamily="34" charset="0"/>
                <a:ea typeface="Microsoft YaHei" panose="020B0503020204020204" pitchFamily="34" charset="-122"/>
              </a:rPr>
              <a:t>获取 </a:t>
            </a:r>
            <a:r>
              <a:rPr lang="en-US" altLang="zh-CN" sz="2745" b="1">
                <a:latin typeface="Segoe UI Semibold" panose="020B0702040204020203" pitchFamily="34" charset="0"/>
                <a:ea typeface="Microsoft YaHei" panose="020B0503020204020204" pitchFamily="34" charset="-122"/>
              </a:rPr>
              <a:t>Microsoft Graph </a:t>
            </a:r>
            <a:r>
              <a:rPr lang="zh-CN" altLang="en-US" sz="2745" b="1">
                <a:latin typeface="Segoe UI Semibold" panose="020B0702040204020203" pitchFamily="34" charset="0"/>
                <a:ea typeface="Microsoft YaHei" panose="020B0503020204020204" pitchFamily="34" charset="-122"/>
              </a:rPr>
              <a:t>的访问令牌</a:t>
            </a:r>
            <a:endParaRPr lang="zh-CN" altLang="en-US" sz="2745"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610378" y="1239232"/>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如果要从选项卡向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提交请求，则需要从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获取访问令牌，以将其包含在对 </a:t>
            </a:r>
            <a:r>
              <a:rPr lang="en-US" altLang="zh-CN">
                <a:latin typeface="Segoe UI" panose="020B0502040204020203" pitchFamily="34" charset="0"/>
                <a:ea typeface="Microsoft YaHei" panose="020B0503020204020204" pitchFamily="34" charset="-122"/>
              </a:rPr>
              <a:t>Microsoft Graph </a:t>
            </a:r>
            <a:r>
              <a:rPr lang="zh-CN" altLang="en-US">
                <a:latin typeface="Segoe UI" panose="020B0502040204020203" pitchFamily="34" charset="0"/>
                <a:ea typeface="Microsoft YaHei" panose="020B0503020204020204" pitchFamily="34" charset="-122"/>
              </a:rPr>
              <a:t>的请求中。</a:t>
            </a:r>
            <a:endParaRPr lang="zh-CN" altLang="en-US" dirty="0">
              <a:latin typeface="Segoe UI" panose="020B0502040204020203" pitchFamily="34" charset="0"/>
              <a:ea typeface="Microsoft YaHei" panose="020B0503020204020204" pitchFamily="34" charset="-122"/>
            </a:endParaRPr>
          </a:p>
        </p:txBody>
      </p:sp>
      <p:sp>
        <p:nvSpPr>
          <p:cNvPr id="4" name="New shape"/>
          <p:cNvSpPr/>
          <p:nvPr/>
        </p:nvSpPr>
        <p:spPr>
          <a:xfrm>
            <a:off x="589044" y="2274838"/>
            <a:ext cx="10971244" cy="2308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269188" defTabSz="914225">
              <a:spcBef>
                <a:spcPct val="20000"/>
              </a:spcBef>
              <a:spcAft>
                <a:spcPct val="20000"/>
              </a:spcAft>
            </a:pPr>
            <a:r>
              <a:rPr lang="en-US" altLang="zh-CN" b="1" dirty="0">
                <a:solidFill>
                  <a:srgbClr val="000000"/>
                </a:solidFill>
                <a:latin typeface="Segoe UI Semibold" panose="020B0702040204020203" pitchFamily="34" charset="0"/>
                <a:ea typeface="Microsoft YaHei" panose="020B0503020204020204" pitchFamily="34" charset="-122"/>
                <a:cs typeface="Arial" pitchFamily="34" charset="0"/>
              </a:rPr>
              <a:t>OAuth2 </a:t>
            </a:r>
            <a:r>
              <a:rPr lang="zh-CN" altLang="en-US" b="1" dirty="0">
                <a:solidFill>
                  <a:srgbClr val="000000"/>
                </a:solidFill>
                <a:latin typeface="Segoe UI Semibold" panose="020B0702040204020203" pitchFamily="34" charset="0"/>
                <a:ea typeface="Microsoft YaHei" panose="020B0503020204020204" pitchFamily="34" charset="-122"/>
                <a:cs typeface="Arial" pitchFamily="34" charset="0"/>
              </a:rPr>
              <a:t>代表流要求：</a:t>
            </a: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设置 </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Grant_type</a:t>
            </a:r>
            <a:r>
              <a:rPr lang="en-US" altLang="zh-CN" b="1" dirty="0">
                <a:solidFill>
                  <a:srgbClr val="000000"/>
                </a:solidFill>
                <a:latin typeface="Segoe UI" panose="020B0502040204020203" pitchFamily="34" charset="0"/>
                <a:ea typeface="Microsoft YaHei" panose="020B0503020204020204" pitchFamily="34" charset="-122"/>
                <a:cs typeface="Arial" pitchFamily="34" charset="0"/>
              </a:rPr>
              <a:t>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到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urn</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err="1">
                <a:solidFill>
                  <a:srgbClr val="000000"/>
                </a:solidFill>
                <a:latin typeface="Segoe UI" panose="020B0502040204020203" pitchFamily="34" charset="0"/>
                <a:ea typeface="Microsoft YaHei" panose="020B0503020204020204" pitchFamily="34" charset="-122"/>
                <a:cs typeface="Arial" pitchFamily="34" charset="0"/>
              </a:rPr>
              <a:t>ietf</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params</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err="1">
                <a:solidFill>
                  <a:srgbClr val="000000"/>
                </a:solidFill>
                <a:latin typeface="Segoe UI" panose="020B0502040204020203" pitchFamily="34" charset="0"/>
                <a:ea typeface="Microsoft YaHei" panose="020B0503020204020204" pitchFamily="34" charset="-122"/>
                <a:cs typeface="Arial" pitchFamily="34" charset="0"/>
              </a:rPr>
              <a:t>oauth</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grant-type</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a:t>
            </a:r>
            <a:r>
              <a:rPr lang="en-US" altLang="zh-CN" dirty="0" err="1">
                <a:solidFill>
                  <a:srgbClr val="000000"/>
                </a:solidFill>
                <a:latin typeface="Segoe UI" panose="020B0502040204020203" pitchFamily="34" charset="0"/>
                <a:ea typeface="Microsoft YaHei" panose="020B0503020204020204" pitchFamily="34" charset="-122"/>
                <a:cs typeface="Arial" pitchFamily="34" charset="0"/>
              </a:rPr>
              <a:t>jwt</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-bearer</a:t>
            </a:r>
            <a:endParaRPr lang="zh-CN" altLang="en-US" dirty="0">
              <a:solidFill>
                <a:srgbClr val="000000"/>
              </a:solidFill>
              <a:latin typeface="Segoe UI" panose="020B0502040204020203" pitchFamily="34" charset="0"/>
              <a:ea typeface="Microsoft YaHei" panose="020B0503020204020204" pitchFamily="34" charset="-122"/>
              <a:cs typeface="Arial" pitchFamily="34" charset="0"/>
            </a:endParaRP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将</a:t>
            </a: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断言</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设置为来自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Microsoft Teams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ID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令牌</a:t>
            </a: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将 </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Requested_token_use</a:t>
            </a:r>
            <a:r>
              <a:rPr lang="en-US" altLang="zh-CN" b="1" dirty="0">
                <a:solidFill>
                  <a:srgbClr val="000000"/>
                </a:solidFill>
                <a:latin typeface="Segoe UI" panose="020B0502040204020203" pitchFamily="34" charset="0"/>
                <a:ea typeface="Microsoft YaHei" panose="020B0503020204020204" pitchFamily="34" charset="-122"/>
                <a:cs typeface="Arial" pitchFamily="34" charset="0"/>
              </a:rPr>
              <a:t>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设置为 </a:t>
            </a:r>
            <a:r>
              <a:rPr lang="en-US" altLang="zh-CN" dirty="0" err="1">
                <a:solidFill>
                  <a:srgbClr val="000000"/>
                </a:solidFill>
                <a:latin typeface="Segoe UI" panose="020B0502040204020203" pitchFamily="34" charset="0"/>
                <a:ea typeface="Microsoft YaHei" panose="020B0503020204020204" pitchFamily="34" charset="-122"/>
                <a:cs typeface="Arial" pitchFamily="34" charset="0"/>
              </a:rPr>
              <a:t>on_behalf_of</a:t>
            </a:r>
            <a:endParaRPr lang="zh-CN" altLang="en-US" dirty="0">
              <a:solidFill>
                <a:srgbClr val="000000"/>
              </a:solidFill>
              <a:latin typeface="Segoe UI" panose="020B0502040204020203" pitchFamily="34" charset="0"/>
              <a:ea typeface="Microsoft YaHei" panose="020B0503020204020204" pitchFamily="34" charset="-122"/>
              <a:cs typeface="Arial" pitchFamily="34" charset="0"/>
            </a:endParaRP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将</a:t>
            </a: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范围</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设置为一个以空格分隔的列表，其中包含你的应用调用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Microsoft Graph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所需的所有权限</a:t>
            </a:r>
          </a:p>
          <a:p>
            <a:pPr marL="634879"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使用已注册的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Azure AD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应用的客户端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ID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和客户端机密通过 </a:t>
            </a:r>
            <a:r>
              <a:rPr lang="en-US" altLang="zh-CN" dirty="0">
                <a:solidFill>
                  <a:srgbClr val="000000"/>
                </a:solidFill>
                <a:latin typeface="Segoe UI" panose="020B0502040204020203" pitchFamily="34" charset="0"/>
                <a:ea typeface="Microsoft YaHei" panose="020B0503020204020204" pitchFamily="34" charset="-122"/>
                <a:cs typeface="Arial" pitchFamily="34" charset="0"/>
              </a:rPr>
              <a:t>Azure AD </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对服务进行身份验证</a:t>
            </a:r>
          </a:p>
        </p:txBody>
      </p:sp>
    </p:spTree>
  </p:cSld>
  <p:clrMapOvr>
    <a:overrideClrMapping bg1="lt1" tx1="dk1" bg2="lt2" tx2="dk2" accent1="accent1" accent2="accent2" accent3="accent3" accent4="accent4" accent5="accent5" accent6="accent6" hlink="hlink" folHlink="folHlink"/>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lstStyle/>
          <a:p>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中的 </a:t>
            </a:r>
            <a:r>
              <a:rPr lang="en-US" altLang="zh-CN" b="1">
                <a:latin typeface="Segoe UI Semibold" panose="020B0702040204020203" pitchFamily="34" charset="0"/>
                <a:ea typeface="Microsoft YaHei" panose="020B0503020204020204" pitchFamily="34" charset="-122"/>
              </a:rPr>
              <a:t>Webhook </a:t>
            </a:r>
            <a:r>
              <a:rPr lang="zh-CN" altLang="en-US" b="1">
                <a:latin typeface="Segoe UI Semibold" panose="020B0702040204020203" pitchFamily="34" charset="0"/>
                <a:ea typeface="Microsoft YaHei" panose="020B0503020204020204" pitchFamily="34" charset="-122"/>
              </a:rPr>
              <a:t>和连接器 </a:t>
            </a:r>
            <a:endParaRPr lang="zh-CN" altLang="en-US" b="1" dirty="0">
              <a:latin typeface="Segoe UI Semibold" panose="020B0702040204020203" pitchFamily="34" charset="0"/>
              <a:ea typeface="Microsoft YaHei" panose="020B0503020204020204" pitchFamily="34" charset="-122"/>
            </a:endParaRPr>
          </a:p>
        </p:txBody>
      </p:sp>
      <p:sp>
        <p:nvSpPr>
          <p:cNvPr id="4" name="TextBox 3" descr="Icon of a document">
            <a:extLst>
              <a:ext uri="{FF2B5EF4-FFF2-40B4-BE49-F238E27FC236}">
                <a16:creationId xmlns:a16="http://schemas.microsoft.com/office/drawing/2014/main" id="{8C5BCFDF-AF4E-4457-8C15-685EC1F479D0}"/>
              </a:ext>
            </a:extLst>
          </p:cNvPr>
          <p:cNvSpPr txBox="1"/>
          <p:nvPr/>
        </p:nvSpPr>
        <p:spPr>
          <a:xfrm>
            <a:off x="574273" y="1225291"/>
            <a:ext cx="11049681" cy="724143"/>
          </a:xfrm>
          <a:prstGeom prst="rect">
            <a:avLst/>
          </a:prstGeom>
          <a:noFill/>
        </p:spPr>
        <p:txBody>
          <a:bodyPr wrap="square" lIns="0" tIns="0" rIns="0" bIns="0" rtlCol="0">
            <a:spAutoFit/>
          </a:bodyPr>
          <a:lstStyle/>
          <a:p>
            <a:pPr defTabSz="914367"/>
            <a:r>
              <a:rPr lang="zh-CN" altLang="en-US" sz="2353" b="1">
                <a:solidFill>
                  <a:srgbClr val="0078D4"/>
                </a:solidFill>
                <a:latin typeface="Segoe UI Semibold" panose="020B0702040204020203" pitchFamily="34" charset="0"/>
                <a:ea typeface="Microsoft YaHei" panose="020B0503020204020204" pitchFamily="34" charset="-122"/>
              </a:rPr>
              <a:t>传出和传入 </a:t>
            </a:r>
            <a:r>
              <a:rPr lang="en-US" altLang="zh-CN" sz="2353" b="1">
                <a:solidFill>
                  <a:srgbClr val="0078D4"/>
                </a:solidFill>
                <a:latin typeface="Segoe UI Semibold" panose="020B0702040204020203" pitchFamily="34" charset="0"/>
                <a:ea typeface="Microsoft YaHei" panose="020B0503020204020204" pitchFamily="34" charset="-122"/>
              </a:rPr>
              <a:t>Webhook </a:t>
            </a:r>
            <a:r>
              <a:rPr lang="zh-CN" altLang="en-US" sz="2353" b="1">
                <a:solidFill>
                  <a:srgbClr val="0078D4"/>
                </a:solidFill>
                <a:latin typeface="Segoe UI Semibold" panose="020B0702040204020203" pitchFamily="34" charset="0"/>
                <a:ea typeface="Microsoft YaHei" panose="020B0503020204020204" pitchFamily="34" charset="-122"/>
              </a:rPr>
              <a:t>均允许开发人员将 </a:t>
            </a:r>
            <a:r>
              <a:rPr lang="en-US" altLang="zh-CN" sz="2353" b="1">
                <a:solidFill>
                  <a:srgbClr val="0078D4"/>
                </a:solidFill>
                <a:latin typeface="Segoe UI Semibold" panose="020B0702040204020203" pitchFamily="34" charset="0"/>
                <a:ea typeface="Microsoft YaHei" panose="020B0503020204020204" pitchFamily="34" charset="-122"/>
              </a:rPr>
              <a:t>Web </a:t>
            </a:r>
            <a:r>
              <a:rPr lang="zh-CN" altLang="en-US" sz="2353" b="1">
                <a:solidFill>
                  <a:srgbClr val="0078D4"/>
                </a:solidFill>
                <a:latin typeface="Segoe UI Semibold" panose="020B0702040204020203" pitchFamily="34" charset="0"/>
                <a:ea typeface="Microsoft YaHei" panose="020B0503020204020204" pitchFamily="34" charset="-122"/>
              </a:rPr>
              <a:t>服务连接到 </a:t>
            </a:r>
            <a:r>
              <a:rPr lang="en-US" altLang="zh-CN" sz="2353" b="1">
                <a:solidFill>
                  <a:srgbClr val="0078D4"/>
                </a:solidFill>
                <a:latin typeface="Segoe UI Semibold" panose="020B0702040204020203" pitchFamily="34" charset="0"/>
                <a:ea typeface="Microsoft YaHei" panose="020B0503020204020204" pitchFamily="34" charset="-122"/>
              </a:rPr>
              <a:t>Microsoft Teams </a:t>
            </a:r>
            <a:r>
              <a:rPr lang="zh-CN" altLang="en-US" sz="2353" b="1">
                <a:solidFill>
                  <a:srgbClr val="0078D4"/>
                </a:solidFill>
                <a:latin typeface="Segoe UI Semibold" panose="020B0702040204020203" pitchFamily="34" charset="0"/>
                <a:ea typeface="Microsoft YaHei" panose="020B0503020204020204" pitchFamily="34" charset="-122"/>
              </a:rPr>
              <a:t>中的通道和团队</a:t>
            </a:r>
            <a:endParaRPr lang="zh-CN" altLang="en-US" sz="2353" b="1" dirty="0">
              <a:solidFill>
                <a:srgbClr val="0078D4"/>
              </a:solidFill>
              <a:latin typeface="Segoe UI Semibold" panose="020B0702040204020203" pitchFamily="34" charset="0"/>
              <a:ea typeface="Microsoft YaHei" panose="020B0503020204020204" pitchFamily="34" charset="-122"/>
            </a:endParaRPr>
          </a:p>
        </p:txBody>
      </p:sp>
      <p:pic>
        <p:nvPicPr>
          <p:cNvPr id="13" name="Picture 12" descr="两个立方体的图标">
            <a:extLst>
              <a:ext uri="{FF2B5EF4-FFF2-40B4-BE49-F238E27FC236}">
                <a16:creationId xmlns:a16="http://schemas.microsoft.com/office/drawing/2014/main" id="{F695F51B-5E4C-4E0B-9A22-6E7DEAAB6DBA}"/>
              </a:ext>
            </a:extLst>
          </p:cNvPr>
          <p:cNvPicPr>
            <a:picLocks noChangeAspect="1"/>
          </p:cNvPicPr>
          <p:nvPr/>
        </p:nvPicPr>
        <p:blipFill>
          <a:blip r:embed="rId3"/>
          <a:stretch>
            <a:fillRect/>
          </a:stretch>
        </p:blipFill>
        <p:spPr>
          <a:xfrm>
            <a:off x="569605" y="2245942"/>
            <a:ext cx="1192245" cy="1192245"/>
          </a:xfrm>
          <a:prstGeom prst="rect">
            <a:avLst/>
          </a:prstGeom>
        </p:spPr>
      </p:pic>
      <p:sp>
        <p:nvSpPr>
          <p:cNvPr id="8" name="TextBox 7">
            <a:extLst>
              <a:ext uri="{FF2B5EF4-FFF2-40B4-BE49-F238E27FC236}">
                <a16:creationId xmlns:a16="http://schemas.microsoft.com/office/drawing/2014/main" id="{6A2FE90A-5D3A-4EFC-9B94-3AAD61A2039D}"/>
              </a:ext>
            </a:extLst>
          </p:cNvPr>
          <p:cNvSpPr txBox="1"/>
          <p:nvPr/>
        </p:nvSpPr>
        <p:spPr>
          <a:xfrm>
            <a:off x="2136792" y="2681634"/>
            <a:ext cx="9470000" cy="1870703"/>
          </a:xfrm>
          <a:prstGeom prst="rect">
            <a:avLst/>
          </a:prstGeom>
          <a:noFill/>
        </p:spPr>
        <p:txBody>
          <a:bodyPr wrap="square" lIns="0" tIns="0" rIns="0" bIns="0" rtlCol="0" anchor="ctr">
            <a:spAutoFit/>
          </a:bodyPr>
          <a:lstStyle/>
          <a:p>
            <a:pPr defTabSz="914367">
              <a:spcBef>
                <a:spcPts val="1176"/>
              </a:spcBef>
            </a:pPr>
            <a:r>
              <a:rPr lang="zh-CN" altLang="en-US" sz="2353" b="1" dirty="0">
                <a:solidFill>
                  <a:srgbClr val="1A1A1A"/>
                </a:solidFill>
                <a:latin typeface="Segoe UI Semibold" panose="020B0702040204020203" pitchFamily="34" charset="0"/>
                <a:ea typeface="Microsoft YaHei" panose="020B0503020204020204" pitchFamily="34" charset="-122"/>
              </a:rPr>
              <a:t>两种类型：</a:t>
            </a:r>
          </a:p>
          <a:p>
            <a:pPr defTabSz="914367">
              <a:spcBef>
                <a:spcPts val="1176"/>
              </a:spcBef>
            </a:pPr>
            <a:r>
              <a:rPr lang="zh-CN" altLang="en-US" sz="1961" b="1" dirty="0">
                <a:solidFill>
                  <a:srgbClr val="1A1A1A"/>
                </a:solidFill>
                <a:latin typeface="Segoe UI Semibold" panose="020B0702040204020203" pitchFamily="34" charset="0"/>
                <a:ea typeface="Microsoft YaHei" panose="020B0503020204020204" pitchFamily="34" charset="-122"/>
              </a:rPr>
              <a:t>传出 </a:t>
            </a:r>
            <a:r>
              <a:rPr lang="en-US" altLang="zh-CN" sz="1961" b="1" dirty="0">
                <a:solidFill>
                  <a:srgbClr val="1A1A1A"/>
                </a:solidFill>
                <a:latin typeface="Segoe UI Semibold" panose="020B0702040204020203" pitchFamily="34" charset="0"/>
                <a:ea typeface="Microsoft YaHei" panose="020B0503020204020204" pitchFamily="34" charset="-122"/>
              </a:rPr>
              <a:t>Webhook</a:t>
            </a:r>
            <a:r>
              <a:rPr lang="zh-CN" altLang="en-US" sz="1961" b="1" dirty="0">
                <a:solidFill>
                  <a:srgbClr val="1A1A1A"/>
                </a:solidFill>
                <a:latin typeface="Segoe UI" panose="020B0502040204020203" pitchFamily="34" charset="0"/>
                <a:ea typeface="Microsoft YaHei" panose="020B0503020204020204" pitchFamily="34" charset="-122"/>
              </a:rPr>
              <a:t> </a:t>
            </a:r>
            <a:r>
              <a:rPr lang="zh-CN" altLang="en-US" sz="1961" dirty="0">
                <a:solidFill>
                  <a:srgbClr val="1A1A1A"/>
                </a:solidFill>
                <a:latin typeface="Segoe UI" panose="020B0502040204020203" pitchFamily="34" charset="0"/>
                <a:ea typeface="Microsoft YaHei" panose="020B0503020204020204" pitchFamily="34" charset="-122"/>
              </a:rPr>
              <a:t>允许用户从一个渠道向开发人员的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服务发送文本信息，而无需使用 </a:t>
            </a:r>
            <a:r>
              <a:rPr lang="en-US" altLang="zh-CN" sz="1961" dirty="0">
                <a:solidFill>
                  <a:srgbClr val="1A1A1A"/>
                </a:solidFill>
                <a:latin typeface="Segoe UI" panose="020B0502040204020203" pitchFamily="34" charset="0"/>
                <a:ea typeface="Microsoft YaHei" panose="020B0503020204020204" pitchFamily="34" charset="-122"/>
              </a:rPr>
              <a:t>Microsoft Bot Framework</a:t>
            </a:r>
            <a:endParaRPr lang="zh-CN" altLang="en-US" sz="1961" dirty="0">
              <a:solidFill>
                <a:srgbClr val="1A1A1A"/>
              </a:solidFill>
              <a:latin typeface="Segoe UI" panose="020B0502040204020203" pitchFamily="34" charset="0"/>
              <a:ea typeface="Microsoft YaHei" panose="020B0503020204020204" pitchFamily="34" charset="-122"/>
            </a:endParaRPr>
          </a:p>
          <a:p>
            <a:pPr defTabSz="914367">
              <a:spcBef>
                <a:spcPts val="1176"/>
              </a:spcBef>
            </a:pPr>
            <a:r>
              <a:rPr lang="zh-CN" altLang="en-US" sz="1961" b="1" dirty="0">
                <a:solidFill>
                  <a:srgbClr val="1A1A1A"/>
                </a:solidFill>
                <a:latin typeface="Segoe UI Semibold" panose="020B0702040204020203" pitchFamily="34" charset="0"/>
                <a:ea typeface="Microsoft YaHei" panose="020B0503020204020204" pitchFamily="34" charset="-122"/>
              </a:rPr>
              <a:t>传入 </a:t>
            </a:r>
            <a:r>
              <a:rPr lang="en-US" altLang="zh-CN" sz="1961" b="1" dirty="0">
                <a:solidFill>
                  <a:srgbClr val="1A1A1A"/>
                </a:solidFill>
                <a:latin typeface="Segoe UI Semibold" panose="020B0702040204020203" pitchFamily="34" charset="0"/>
                <a:ea typeface="Microsoft YaHei" panose="020B0503020204020204" pitchFamily="34" charset="-122"/>
              </a:rPr>
              <a:t>Webhook</a:t>
            </a:r>
            <a:r>
              <a:rPr lang="zh-CN" altLang="en-US" sz="1961" b="1" dirty="0">
                <a:solidFill>
                  <a:srgbClr val="1A1A1A"/>
                </a:solidFill>
                <a:latin typeface="Segoe UI" panose="020B0502040204020203" pitchFamily="34" charset="0"/>
                <a:ea typeface="Microsoft YaHei" panose="020B0503020204020204" pitchFamily="34" charset="-122"/>
              </a:rPr>
              <a:t> </a:t>
            </a:r>
            <a:r>
              <a:rPr lang="zh-CN" altLang="en-US" sz="1961" dirty="0">
                <a:solidFill>
                  <a:srgbClr val="1A1A1A"/>
                </a:solidFill>
                <a:latin typeface="Segoe UI" panose="020B0502040204020203" pitchFamily="34" charset="0"/>
                <a:ea typeface="Microsoft YaHei" panose="020B0503020204020204" pitchFamily="34" charset="-122"/>
              </a:rPr>
              <a:t>充当一种连接器，允许用户订阅接收来自开发人员 </a:t>
            </a:r>
            <a:r>
              <a:rPr lang="en-US" altLang="zh-CN" sz="1961" dirty="0">
                <a:solidFill>
                  <a:srgbClr val="1A1A1A"/>
                </a:solidFill>
                <a:latin typeface="Segoe UI" panose="020B0502040204020203" pitchFamily="34" charset="0"/>
                <a:ea typeface="Microsoft YaHei" panose="020B0503020204020204" pitchFamily="34" charset="-122"/>
              </a:rPr>
              <a:t>Web </a:t>
            </a:r>
            <a:r>
              <a:rPr lang="zh-CN" altLang="en-US" sz="1961" dirty="0">
                <a:solidFill>
                  <a:srgbClr val="1A1A1A"/>
                </a:solidFill>
                <a:latin typeface="Segoe UI" panose="020B0502040204020203" pitchFamily="34" charset="0"/>
                <a:ea typeface="Microsoft YaHei" panose="020B0503020204020204" pitchFamily="34" charset="-122"/>
              </a:rPr>
              <a:t>服务的通知和消息。</a:t>
            </a:r>
          </a:p>
        </p:txBody>
      </p:sp>
    </p:spTree>
    <p:extLst>
      <p:ext uri="{BB962C8B-B14F-4D97-AF65-F5344CB8AC3E}">
        <p14:creationId xmlns:p14="http://schemas.microsoft.com/office/powerpoint/2010/main" val="31755029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A335A1-F0FD-4EA3-B8A5-AC39D766A5A5}"/>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机器人的单点登录 </a:t>
            </a:r>
            <a:r>
              <a:rPr lang="en-US" altLang="zh-CN" b="1" dirty="0">
                <a:latin typeface="Segoe UI Semibold" panose="020B0702040204020203" pitchFamily="34" charset="0"/>
                <a:ea typeface="Microsoft YaHei" panose="020B0503020204020204" pitchFamily="34" charset="-122"/>
              </a:rPr>
              <a:t>(SSO) </a:t>
            </a:r>
          </a:p>
        </p:txBody>
      </p:sp>
      <p:pic>
        <p:nvPicPr>
          <p:cNvPr id="2" name="Picture 1" descr="包含两条水平线和两条垂直弧线的地球仪图标">
            <a:extLst>
              <a:ext uri="{FF2B5EF4-FFF2-40B4-BE49-F238E27FC236}">
                <a16:creationId xmlns:a16="http://schemas.microsoft.com/office/drawing/2014/main" id="{D246A1B8-D83C-4087-BA44-6083C38D8D35}"/>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80341554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37518" y="216776"/>
            <a:ext cx="11018520" cy="422417"/>
          </a:xfrm>
        </p:spPr>
        <p:txBody>
          <a:bodyPr/>
          <a:lstStyle/>
          <a:p>
            <a:r>
              <a:rPr lang="zh-CN" altLang="en-US" b="1" dirty="0">
                <a:latin typeface="Segoe UI Semibold" panose="020B0702040204020203" pitchFamily="34" charset="0"/>
                <a:ea typeface="Microsoft YaHei" panose="020B0503020204020204" pitchFamily="34" charset="-122"/>
              </a:rPr>
              <a:t>了解机器人的 </a:t>
            </a:r>
            <a:r>
              <a:rPr lang="en-US" altLang="zh-CN" b="1" dirty="0">
                <a:latin typeface="Segoe UI Semibold" panose="020B0702040204020203" pitchFamily="34" charset="0"/>
                <a:ea typeface="Microsoft YaHei" panose="020B0503020204020204" pitchFamily="34" charset="-122"/>
              </a:rPr>
              <a:t>SSO </a:t>
            </a:r>
            <a:r>
              <a:rPr lang="zh-CN" altLang="en-US" b="1" dirty="0">
                <a:latin typeface="Segoe UI Semibold" panose="020B0702040204020203" pitchFamily="34" charset="0"/>
                <a:ea typeface="Microsoft YaHei" panose="020B0503020204020204" pitchFamily="34" charset="-122"/>
              </a:rPr>
              <a:t>身份验证流</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537519" y="819818"/>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marL="448193" indent="-448193" defTabSz="914367">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机器人请求为机器人应用提供认证令牌。 用户在所有活动用户端点接收消息。</a:t>
            </a:r>
          </a:p>
          <a:p>
            <a:pPr marL="448193" indent="-448193" defTabSz="914367">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如果当前用户是第一次使用你的机器人应用，就会显示请求提示，要求用户同意或处理升级认证。</a:t>
            </a:r>
          </a:p>
          <a:p>
            <a:pPr marL="448193" indent="-448193" defTabSz="914367">
              <a:buFontTx/>
              <a:buAutoNum type="arabicPeriod"/>
            </a:pPr>
            <a:r>
              <a:rPr lang="en-US" altLang="zh-CN"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从 </a:t>
            </a:r>
            <a:r>
              <a:rPr lang="en-US" altLang="zh-CN"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Azure AD </a:t>
            </a: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终结点为当前用户请求机器人应用令牌。</a:t>
            </a:r>
          </a:p>
          <a:p>
            <a:pPr marL="448193" indent="-448193" defTabSz="914367">
              <a:buFontTx/>
              <a:buAutoNum type="arabicPeriod"/>
            </a:pPr>
            <a:r>
              <a:rPr lang="en-US" altLang="zh-CN"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Azure AD </a:t>
            </a: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将机器人应用令牌发送到 </a:t>
            </a:r>
            <a:r>
              <a:rPr lang="en-US" altLang="zh-CN"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应用。</a:t>
            </a:r>
          </a:p>
          <a:p>
            <a:pPr marL="448193" indent="-448193" defTabSz="914367">
              <a:buFontTx/>
              <a:buAutoNum type="arabicPeriod"/>
            </a:pPr>
            <a:r>
              <a:rPr lang="en-US" altLang="zh-CN"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Microsoft Teams </a:t>
            </a:r>
            <a:r>
              <a:rPr lang="zh-CN" altLang="en-US"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将令牌作为 </a:t>
            </a:r>
            <a:r>
              <a:rPr lang="en-US" altLang="zh-CN"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invoke </a:t>
            </a:r>
            <a:r>
              <a:rPr lang="zh-CN" altLang="en-US"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活动返回的值对象的一部分发送给机器人，</a:t>
            </a:r>
            <a:r>
              <a:rPr lang="zh-CN" altLang="en-US" sz="1568" b="1"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名称为 </a:t>
            </a:r>
            <a:r>
              <a:rPr lang="en-US" altLang="zh-CN" sz="1568" b="1"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sign-in/</a:t>
            </a:r>
            <a:r>
              <a:rPr lang="en-US" altLang="zh-CN" sz="1568" b="1" spc="-30" dirty="0" err="1">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tokenExchange</a:t>
            </a:r>
            <a:r>
              <a:rPr lang="zh-CN" altLang="en-US" sz="1568" spc="-30"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a:t>
            </a:r>
          </a:p>
          <a:p>
            <a:pPr marL="448193" indent="-448193" defTabSz="914367">
              <a:buFontTx/>
              <a:buAutoNum type="arabicPeriod"/>
            </a:pPr>
            <a:r>
              <a:rPr lang="zh-CN" altLang="en-US" sz="1568"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机器人应用中的解析令牌提供所需的信息，例如用户的电子邮件地址。</a:t>
            </a:r>
          </a:p>
          <a:p>
            <a:pPr defTabSz="914367"/>
            <a:br>
              <a:rPr lang="zh-CN" altLang="en-US" dirty="0">
                <a:latin typeface="Segoe UI" panose="020B0502040204020203" pitchFamily="34" charset="0"/>
                <a:ea typeface="Microsoft YaHei" panose="020B0503020204020204" pitchFamily="34" charset="-122"/>
              </a:rPr>
            </a:br>
            <a:endParaRPr lang="zh-CN" altLang="en-US" sz="1568" dirty="0">
              <a:solidFill>
                <a:srgbClr val="171717"/>
              </a:solidFill>
              <a:latin typeface="Segoe UI" panose="020B05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185141" y="819818"/>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3" name="Picture 2" descr="Microsoft Teams 机器人的 SSO 认证流程涉及机器人、Teams 应用程序、Azure AD 和许可提示之间的流程。">
            <a:extLst>
              <a:ext uri="{FF2B5EF4-FFF2-40B4-BE49-F238E27FC236}">
                <a16:creationId xmlns:a16="http://schemas.microsoft.com/office/drawing/2014/main" id="{D830FC56-4014-4B2B-B997-479AC04FE744}"/>
              </a:ext>
            </a:extLst>
          </p:cNvPr>
          <p:cNvPicPr>
            <a:picLocks noChangeAspect="1"/>
          </p:cNvPicPr>
          <p:nvPr/>
        </p:nvPicPr>
        <p:blipFill>
          <a:blip r:embed="rId3"/>
          <a:stretch>
            <a:fillRect/>
          </a:stretch>
        </p:blipFill>
        <p:spPr>
          <a:xfrm>
            <a:off x="6368882" y="1854676"/>
            <a:ext cx="5040801" cy="2667640"/>
          </a:xfrm>
          <a:prstGeom prst="rect">
            <a:avLst/>
          </a:prstGeom>
        </p:spPr>
      </p:pic>
    </p:spTree>
    <p:extLst>
      <p:ext uri="{BB962C8B-B14F-4D97-AF65-F5344CB8AC3E}">
        <p14:creationId xmlns:p14="http://schemas.microsoft.com/office/powerpoint/2010/main" val="8698258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5218" y="289296"/>
            <a:ext cx="11018520" cy="422417"/>
          </a:xfrm>
        </p:spPr>
        <p:txBody>
          <a:bodyPr/>
          <a:lstStyle/>
          <a:p>
            <a:r>
              <a:rPr lang="zh-CN" altLang="en-US" b="1">
                <a:latin typeface="Segoe UI Semibold" panose="020B0702040204020203" pitchFamily="34" charset="0"/>
                <a:ea typeface="Microsoft YaHei" panose="020B0503020204020204" pitchFamily="34" charset="-122"/>
              </a:rPr>
              <a:t>为机器人配置适用于 </a:t>
            </a:r>
            <a:r>
              <a:rPr lang="en-US" altLang="zh-CN" b="1">
                <a:latin typeface="Segoe UI Semibold" panose="020B0702040204020203" pitchFamily="34" charset="0"/>
                <a:ea typeface="Microsoft YaHei" panose="020B0503020204020204" pitchFamily="34" charset="-122"/>
              </a:rPr>
              <a:t>SSO </a:t>
            </a:r>
            <a:r>
              <a:rPr lang="zh-CN" altLang="en-US" b="1">
                <a:latin typeface="Segoe UI Semibold" panose="020B0702040204020203" pitchFamily="34" charset="0"/>
                <a:ea typeface="Microsoft YaHei" panose="020B0503020204020204" pitchFamily="34" charset="-122"/>
              </a:rPr>
              <a:t>的 </a:t>
            </a:r>
            <a:r>
              <a:rPr lang="en-US" altLang="zh-CN" b="1">
                <a:latin typeface="Segoe UI Semibold" panose="020B0702040204020203" pitchFamily="34" charset="0"/>
                <a:ea typeface="Microsoft YaHei" panose="020B0503020204020204" pitchFamily="34" charset="-122"/>
              </a:rPr>
              <a:t>Azure AD </a:t>
            </a:r>
            <a:r>
              <a:rPr lang="zh-CN" altLang="en-US" b="1">
                <a:latin typeface="Segoe UI Semibold" panose="020B0702040204020203" pitchFamily="34" charset="0"/>
                <a:ea typeface="Microsoft YaHei" panose="020B0503020204020204" pitchFamily="34" charset="-122"/>
              </a:rPr>
              <a:t>应用</a:t>
            </a:r>
            <a:endParaRPr lang="zh-CN" altLang="en-US" b="1" dirty="0">
              <a:latin typeface="Segoe UI Semibold" panose="020B0702040204020203" pitchFamily="34" charset="0"/>
              <a:ea typeface="Microsoft YaHei" panose="020B0503020204020204" pitchFamily="34" charset="-122"/>
            </a:endParaRP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0"/>
              </a:ext>
            </a:extLst>
          </p:cNvPr>
          <p:cNvSpPr txBox="1"/>
          <p:nvPr/>
        </p:nvSpPr>
        <p:spPr>
          <a:xfrm>
            <a:off x="568048" y="1408933"/>
            <a:ext cx="5495901" cy="4040136"/>
          </a:xfrm>
          <a:prstGeom prst="rect">
            <a:avLst/>
          </a:prstGeom>
          <a:solidFill>
            <a:schemeClr val="bg1">
              <a:lumMod val="95000"/>
            </a:schemeClr>
          </a:solidFill>
          <a:ln>
            <a:noFill/>
          </a:ln>
        </p:spPr>
        <p:txBody>
          <a:bodyPr wrap="square" lIns="179285" tIns="134464" rIns="179285" bIns="134464" rtlCol="0" anchor="t">
            <a:noAutofit/>
          </a:bodyPr>
          <a:lstStyle/>
          <a:p>
            <a:pPr defTabSz="932563">
              <a:lnSpc>
                <a:spcPct val="90000"/>
              </a:lnSpc>
              <a:spcBef>
                <a:spcPts val="1176"/>
              </a:spcBef>
              <a:buSzPct val="90000"/>
            </a:pPr>
            <a:r>
              <a:rPr lang="zh-CN" altLang="en-US" sz="1961">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与选项卡的客户端性质相比，机器人有一些独特的特点，因为它们有基于服务器的互动体验。</a:t>
            </a:r>
          </a:p>
          <a:p>
            <a:pPr defTabSz="932563">
              <a:lnSpc>
                <a:spcPct val="90000"/>
              </a:lnSpc>
              <a:spcBef>
                <a:spcPts val="1176"/>
              </a:spcBef>
              <a:buSzPct val="90000"/>
            </a:pPr>
            <a:endParaRPr lang="zh-CN" altLang="en-US" sz="1568">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endParaRPr>
          </a:p>
          <a:p>
            <a:pPr defTabSz="914367"/>
            <a:r>
              <a:rPr lang="zh-CN" altLang="en-US" sz="1568">
                <a:solidFill>
                  <a:srgbClr val="171717"/>
                </a:solidFill>
                <a:latin typeface="Segoe UI" panose="020B0502040204020203" pitchFamily="34" charset="0"/>
                <a:ea typeface="Microsoft YaHei" panose="020B0503020204020204" pitchFamily="34" charset="-122"/>
              </a:rPr>
              <a:t>应用的</a:t>
            </a:r>
            <a:r>
              <a:rPr lang="en-US" altLang="zh-CN" sz="1568" b="1">
                <a:solidFill>
                  <a:srgbClr val="171717"/>
                </a:solidFill>
                <a:latin typeface="Segoe UI" panose="020B0502040204020203" pitchFamily="34" charset="0"/>
                <a:ea typeface="Microsoft YaHei" panose="020B0503020204020204" pitchFamily="34" charset="-122"/>
              </a:rPr>
              <a:t>Redirect URI </a:t>
            </a:r>
            <a:r>
              <a:rPr lang="zh-CN" altLang="en-US" sz="1568">
                <a:solidFill>
                  <a:srgbClr val="171717"/>
                </a:solidFill>
                <a:latin typeface="Segoe UI" panose="020B0502040204020203" pitchFamily="34" charset="0"/>
                <a:ea typeface="Microsoft YaHei" panose="020B0503020204020204" pitchFamily="34" charset="-122"/>
              </a:rPr>
              <a:t>应指向 </a:t>
            </a:r>
            <a:r>
              <a:rPr lang="en-US" altLang="zh-CN" sz="1568">
                <a:solidFill>
                  <a:srgbClr val="171717"/>
                </a:solidFill>
                <a:latin typeface="Segoe UI" panose="020B0502040204020203" pitchFamily="34" charset="0"/>
                <a:ea typeface="Microsoft YaHei" panose="020B0503020204020204" pitchFamily="34" charset="-122"/>
              </a:rPr>
              <a:t>Azure Bot Framework </a:t>
            </a:r>
            <a:r>
              <a:rPr lang="zh-CN" altLang="en-US" sz="1568">
                <a:solidFill>
                  <a:srgbClr val="171717"/>
                </a:solidFill>
                <a:latin typeface="Segoe UI" panose="020B0502040204020203" pitchFamily="34" charset="0"/>
                <a:ea typeface="Microsoft YaHei" panose="020B0503020204020204" pitchFamily="34" charset="-122"/>
              </a:rPr>
              <a:t>的令牌端点：</a:t>
            </a:r>
            <a:r>
              <a:rPr lang="en-US" altLang="zh-CN" sz="1568" i="1">
                <a:solidFill>
                  <a:srgbClr val="171717"/>
                </a:solidFill>
                <a:latin typeface="SFMono-Regular"/>
                <a:ea typeface="Microsoft YaHei" panose="020B0503020204020204" pitchFamily="34" charset="-122"/>
              </a:rPr>
              <a:t>https://token.botframework.com/.auth/Web/redirect</a:t>
            </a:r>
            <a:endParaRPr lang="zh-CN" altLang="en-US" sz="1568" i="1">
              <a:solidFill>
                <a:srgbClr val="171717"/>
              </a:solidFill>
              <a:latin typeface="SFMono-Regular"/>
              <a:ea typeface="Microsoft YaHei" panose="020B0503020204020204" pitchFamily="34" charset="-122"/>
            </a:endParaRPr>
          </a:p>
          <a:p>
            <a:pPr defTabSz="914367"/>
            <a:endParaRPr lang="zh-CN" altLang="en-US" sz="1568">
              <a:solidFill>
                <a:srgbClr val="171717"/>
              </a:solidFill>
              <a:latin typeface="Segoe UI" panose="020B0502040204020203" pitchFamily="34" charset="0"/>
              <a:ea typeface="Microsoft YaHei" panose="020B0503020204020204" pitchFamily="34" charset="-122"/>
            </a:endParaRPr>
          </a:p>
          <a:p>
            <a:pPr defTabSz="914367"/>
            <a:r>
              <a:rPr lang="zh-CN" altLang="en-US" sz="1568">
                <a:solidFill>
                  <a:srgbClr val="171717"/>
                </a:solidFill>
                <a:latin typeface="Segoe UI" panose="020B0502040204020203" pitchFamily="34" charset="0"/>
                <a:ea typeface="Microsoft YaHei" panose="020B0503020204020204" pitchFamily="34" charset="-122"/>
              </a:rPr>
              <a:t>公开 </a:t>
            </a:r>
            <a:r>
              <a:rPr lang="en-US" altLang="zh-CN" sz="1568">
                <a:solidFill>
                  <a:srgbClr val="171717"/>
                </a:solidFill>
                <a:latin typeface="Segoe UI" panose="020B0502040204020203" pitchFamily="34" charset="0"/>
                <a:ea typeface="Microsoft YaHei" panose="020B0503020204020204" pitchFamily="34" charset="-122"/>
              </a:rPr>
              <a:t>API </a:t>
            </a:r>
            <a:r>
              <a:rPr lang="zh-CN" altLang="en-US" sz="1568">
                <a:solidFill>
                  <a:srgbClr val="171717"/>
                </a:solidFill>
                <a:latin typeface="Segoe UI" panose="020B0502040204020203" pitchFamily="34" charset="0"/>
                <a:ea typeface="Microsoft YaHei" panose="020B0503020204020204" pitchFamily="34" charset="-122"/>
              </a:rPr>
              <a:t>权限 </a:t>
            </a:r>
            <a:r>
              <a:rPr lang="en-US" altLang="zh-CN" sz="1568" i="1">
                <a:solidFill>
                  <a:srgbClr val="171717"/>
                </a:solidFill>
                <a:latin typeface="Segoe UI" panose="020B0502040204020203" pitchFamily="34" charset="0"/>
                <a:ea typeface="Microsoft YaHei" panose="020B0503020204020204" pitchFamily="34" charset="-122"/>
              </a:rPr>
              <a:t>access_as_user</a:t>
            </a:r>
            <a:r>
              <a:rPr lang="zh-CN" altLang="en-US" sz="1568">
                <a:solidFill>
                  <a:srgbClr val="171717"/>
                </a:solidFill>
                <a:latin typeface="Segoe UI" panose="020B0502040204020203" pitchFamily="34" charset="0"/>
                <a:ea typeface="Microsoft YaHei" panose="020B0503020204020204" pitchFamily="34" charset="-122"/>
              </a:rPr>
              <a:t> 时，</a:t>
            </a:r>
            <a:r>
              <a:rPr lang="zh-CN" altLang="en-US" sz="1568" b="1">
                <a:solidFill>
                  <a:srgbClr val="171717"/>
                </a:solidFill>
                <a:latin typeface="Segoe UI" panose="020B0502040204020203" pitchFamily="34" charset="0"/>
                <a:ea typeface="Microsoft YaHei" panose="020B0503020204020204" pitchFamily="34" charset="-122"/>
              </a:rPr>
              <a:t>应用 </a:t>
            </a:r>
            <a:r>
              <a:rPr lang="en-US" altLang="zh-CN" sz="1568" b="1">
                <a:solidFill>
                  <a:srgbClr val="171717"/>
                </a:solidFill>
                <a:latin typeface="Segoe UI" panose="020B0502040204020203" pitchFamily="34" charset="0"/>
                <a:ea typeface="Microsoft YaHei" panose="020B0503020204020204" pitchFamily="34" charset="-122"/>
              </a:rPr>
              <a:t>ID URI</a:t>
            </a:r>
            <a:r>
              <a:rPr lang="zh-CN" altLang="en-US" sz="1568">
                <a:solidFill>
                  <a:srgbClr val="171717"/>
                </a:solidFill>
                <a:latin typeface="Segoe UI" panose="020B0502040204020203" pitchFamily="34" charset="0"/>
                <a:ea typeface="Microsoft YaHei" panose="020B0503020204020204" pitchFamily="34" charset="-122"/>
              </a:rPr>
              <a:t> 应包括字符串 </a:t>
            </a:r>
            <a:r>
              <a:rPr lang="en-US" altLang="zh-CN" sz="1568" b="1">
                <a:solidFill>
                  <a:srgbClr val="171717"/>
                </a:solidFill>
                <a:latin typeface="Segoe UI" panose="020B0502040204020203" pitchFamily="34" charset="0"/>
                <a:ea typeface="Microsoft YaHei" panose="020B0503020204020204" pitchFamily="34" charset="-122"/>
              </a:rPr>
              <a:t>botid-</a:t>
            </a:r>
            <a:r>
              <a:rPr lang="zh-CN" altLang="en-US" sz="1568">
                <a:solidFill>
                  <a:srgbClr val="171717"/>
                </a:solidFill>
                <a:latin typeface="Segoe UI" panose="020B0502040204020203" pitchFamily="34" charset="0"/>
                <a:ea typeface="Microsoft YaHei" panose="020B0503020204020204" pitchFamily="34" charset="-122"/>
              </a:rPr>
              <a:t>，而不是托管机器人服务的域：</a:t>
            </a:r>
          </a:p>
          <a:p>
            <a:pPr defTabSz="914367"/>
            <a:r>
              <a:rPr lang="en-US" altLang="zh-CN" sz="1568" i="1">
                <a:solidFill>
                  <a:srgbClr val="171717"/>
                </a:solidFill>
                <a:latin typeface="SFMono-Regular"/>
                <a:ea typeface="Microsoft YaHei" panose="020B0503020204020204" pitchFamily="34" charset="-122"/>
              </a:rPr>
              <a:t>api://botid-023adcaa-4fef-4a4d-a94a-0cde3a0c5b31</a:t>
            </a:r>
            <a:r>
              <a:rPr lang="zh-CN" altLang="en-US" sz="1568" i="1">
                <a:solidFill>
                  <a:srgbClr val="171717"/>
                </a:solidFill>
                <a:latin typeface="Segoe UI" panose="020B0502040204020203" pitchFamily="34" charset="0"/>
                <a:ea typeface="Microsoft YaHei" panose="020B0503020204020204" pitchFamily="34" charset="-122"/>
              </a:rPr>
              <a:t> </a:t>
            </a:r>
          </a:p>
          <a:p>
            <a:pPr defTabSz="914367"/>
            <a:endParaRPr lang="zh-CN" altLang="en-US" sz="1568" i="1">
              <a:solidFill>
                <a:srgbClr val="171717"/>
              </a:solidFill>
              <a:latin typeface="Segoe UI" panose="020B0502040204020203" pitchFamily="34" charset="0"/>
              <a:ea typeface="Microsoft YaHei" panose="020B0503020204020204" pitchFamily="34" charset="-122"/>
            </a:endParaRPr>
          </a:p>
          <a:p>
            <a:pPr defTabSz="914367"/>
            <a:r>
              <a:rPr lang="zh-CN" altLang="en-US" sz="1568">
                <a:solidFill>
                  <a:srgbClr val="171717"/>
                </a:solidFill>
                <a:latin typeface="Segoe UI" panose="020B0502040204020203" pitchFamily="34" charset="0"/>
                <a:ea typeface="Microsoft YaHei" panose="020B0503020204020204" pitchFamily="34" charset="-122"/>
              </a:rPr>
              <a:t>在 </a:t>
            </a:r>
            <a:r>
              <a:rPr lang="en-US" altLang="zh-CN" sz="1568">
                <a:solidFill>
                  <a:srgbClr val="171717"/>
                </a:solidFill>
                <a:latin typeface="Segoe UI" panose="020B0502040204020203" pitchFamily="34" charset="0"/>
                <a:ea typeface="Microsoft YaHei" panose="020B0503020204020204" pitchFamily="34" charset="-122"/>
              </a:rPr>
              <a:t>Azure Bot Framework </a:t>
            </a:r>
            <a:r>
              <a:rPr lang="zh-CN" altLang="en-US" sz="1568">
                <a:solidFill>
                  <a:srgbClr val="171717"/>
                </a:solidFill>
                <a:latin typeface="Segoe UI" panose="020B0502040204020203" pitchFamily="34" charset="0"/>
                <a:ea typeface="Microsoft YaHei" panose="020B0503020204020204" pitchFamily="34" charset="-122"/>
              </a:rPr>
              <a:t>中配置机器人的 </a:t>
            </a:r>
            <a:r>
              <a:rPr lang="en-US" altLang="zh-CN" sz="1568">
                <a:solidFill>
                  <a:srgbClr val="171717"/>
                </a:solidFill>
                <a:latin typeface="Segoe UI" panose="020B0502040204020203" pitchFamily="34" charset="0"/>
                <a:ea typeface="Microsoft YaHei" panose="020B0503020204020204" pitchFamily="34" charset="-122"/>
              </a:rPr>
              <a:t>Oauth </a:t>
            </a:r>
            <a:r>
              <a:rPr lang="zh-CN" altLang="en-US" sz="1568">
                <a:solidFill>
                  <a:srgbClr val="171717"/>
                </a:solidFill>
                <a:latin typeface="Segoe UI" panose="020B0502040204020203" pitchFamily="34" charset="0"/>
                <a:ea typeface="Microsoft YaHei" panose="020B0503020204020204" pitchFamily="34" charset="-122"/>
              </a:rPr>
              <a:t>连接设置</a:t>
            </a:r>
          </a:p>
          <a:p>
            <a:pPr defTabSz="914367"/>
            <a:endParaRPr lang="zh-CN" altLang="en-US" sz="1568" i="1" dirty="0">
              <a:solidFill>
                <a:srgbClr val="0078D4"/>
              </a:solidFill>
              <a:latin typeface="Segoe UI Semibold" panose="020B07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8F56A4E6-CE9B-46A2-98F5-6AC62A57E581}"/>
              </a:ext>
              <a:ext uri="{C183D7F6-B498-43B3-948B-1728B52AA6E4}">
                <adec:decorative xmlns:adec="http://schemas.microsoft.com/office/drawing/2017/decorative" val="1"/>
              </a:ext>
            </a:extLst>
          </p:cNvPr>
          <p:cNvSpPr txBox="1"/>
          <p:nvPr/>
        </p:nvSpPr>
        <p:spPr>
          <a:xfrm>
            <a:off x="6243246" y="959163"/>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sp>
        <p:nvSpPr>
          <p:cNvPr id="3" name="AutoShape 2" descr="Screenshot of the bot configuration page">
            <a:extLst>
              <a:ext uri="{FF2B5EF4-FFF2-40B4-BE49-F238E27FC236}">
                <a16:creationId xmlns:a16="http://schemas.microsoft.com/office/drawing/2014/main" id="{C251DAFF-35ED-48AA-95C1-4A42A2F72AD0}"/>
              </a:ext>
            </a:extLst>
          </p:cNvPr>
          <p:cNvSpPr>
            <a:spLocks noChangeAspect="1" noChangeArrowheads="1"/>
          </p:cNvSpPr>
          <p:nvPr/>
        </p:nvSpPr>
        <p:spPr bwMode="auto">
          <a:xfrm>
            <a:off x="5946597" y="3279597"/>
            <a:ext cx="2619241" cy="26192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1A1A1A"/>
              </a:solidFill>
              <a:latin typeface="Segoe UI" panose="020B0502040204020203" pitchFamily="34" charset="0"/>
              <a:ea typeface="Microsoft YaHei" panose="020B0503020204020204" pitchFamily="34" charset="-122"/>
            </a:endParaRPr>
          </a:p>
        </p:txBody>
      </p:sp>
      <p:pic>
        <p:nvPicPr>
          <p:cNvPr id="21506" name="Picture 2" descr="在 Azure Bot 框架的机器人设置界面中，你需要更新其 OAuth 连接设置。&#10;此流程将机器人与认证提供者 (Azure AD)、与机器人关联的 Azure AD 应用、应用的 ID URI 以及机器人需要获得访问令牌的权限相关联。&#10;">
            <a:extLst>
              <a:ext uri="{FF2B5EF4-FFF2-40B4-BE49-F238E27FC236}">
                <a16:creationId xmlns:a16="http://schemas.microsoft.com/office/drawing/2014/main" id="{E9BFFD06-94C4-4F5E-BE3B-1C2AC4EFC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541" y="1092688"/>
            <a:ext cx="4606518" cy="27110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F095FF-77F8-4AB0-B82E-4C11CBAFCB3A}"/>
              </a:ext>
              <a:ext uri="{C183D7F6-B498-43B3-948B-1728B52AA6E4}">
                <adec:decorative xmlns:adec="http://schemas.microsoft.com/office/drawing/2017/decorative" val="1"/>
              </a:ext>
            </a:extLst>
          </p:cNvPr>
          <p:cNvSpPr txBox="1"/>
          <p:nvPr/>
        </p:nvSpPr>
        <p:spPr>
          <a:xfrm>
            <a:off x="585218" y="959163"/>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algn="just" defTabSz="932563">
              <a:lnSpc>
                <a:spcPct val="90000"/>
              </a:lnSpc>
              <a:spcBef>
                <a:spcPts val="1176"/>
              </a:spcBef>
              <a:buSzPct val="90000"/>
              <a:tabLst>
                <a:tab pos="3409950" algn="l"/>
              </a:tabLst>
            </a:pPr>
            <a:r>
              <a:rPr lang="zh-CN" altLang="en-US" sz="196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与选项卡的客户端性质相比，机器人有一些独特的特点，因为它们有基于服务器的互动体验。</a:t>
            </a:r>
          </a:p>
          <a:p>
            <a:pPr algn="just" defTabSz="932563">
              <a:lnSpc>
                <a:spcPct val="90000"/>
              </a:lnSpc>
              <a:spcBef>
                <a:spcPts val="1176"/>
              </a:spcBef>
              <a:buSzPct val="90000"/>
              <a:tabLst>
                <a:tab pos="3409950" algn="l"/>
              </a:tabLst>
            </a:pPr>
            <a:endParaRPr lang="zh-CN" altLang="en-US" sz="1568"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endParaRPr>
          </a:p>
          <a:p>
            <a:pPr algn="just" defTabSz="914367">
              <a:tabLst>
                <a:tab pos="3409950" algn="l"/>
              </a:tabLst>
            </a:pPr>
            <a:r>
              <a:rPr lang="zh-CN" altLang="en-US" sz="1568" dirty="0">
                <a:solidFill>
                  <a:srgbClr val="171717"/>
                </a:solidFill>
                <a:latin typeface="Segoe UI" panose="020B0502040204020203" pitchFamily="34" charset="0"/>
                <a:ea typeface="Microsoft YaHei" panose="020B0503020204020204" pitchFamily="34" charset="-122"/>
              </a:rPr>
              <a:t>应用的 </a:t>
            </a:r>
            <a:r>
              <a:rPr lang="en-US" altLang="zh-CN" sz="1568" b="1" dirty="0">
                <a:solidFill>
                  <a:srgbClr val="171717"/>
                </a:solidFill>
                <a:latin typeface="Segoe UI" panose="020B0502040204020203" pitchFamily="34" charset="0"/>
                <a:ea typeface="Microsoft YaHei" panose="020B0503020204020204" pitchFamily="34" charset="-122"/>
              </a:rPr>
              <a:t>Redirect URI </a:t>
            </a:r>
            <a:r>
              <a:rPr lang="zh-CN" altLang="en-US" sz="1568" dirty="0">
                <a:solidFill>
                  <a:srgbClr val="171717"/>
                </a:solidFill>
                <a:latin typeface="Segoe UI" panose="020B0502040204020203" pitchFamily="34" charset="0"/>
                <a:ea typeface="Microsoft YaHei" panose="020B0503020204020204" pitchFamily="34" charset="-122"/>
              </a:rPr>
              <a:t>应指向 </a:t>
            </a:r>
            <a:r>
              <a:rPr lang="en-US" altLang="zh-CN" sz="1568" dirty="0">
                <a:solidFill>
                  <a:srgbClr val="171717"/>
                </a:solidFill>
                <a:latin typeface="Segoe UI" panose="020B0502040204020203" pitchFamily="34" charset="0"/>
                <a:ea typeface="Microsoft YaHei" panose="020B0503020204020204" pitchFamily="34" charset="-122"/>
              </a:rPr>
              <a:t>Azure Bot Framework </a:t>
            </a:r>
            <a:r>
              <a:rPr lang="zh-CN" altLang="en-US" sz="1568" dirty="0">
                <a:solidFill>
                  <a:srgbClr val="171717"/>
                </a:solidFill>
                <a:latin typeface="Segoe UI" panose="020B0502040204020203" pitchFamily="34" charset="0"/>
                <a:ea typeface="Microsoft YaHei" panose="020B0503020204020204" pitchFamily="34" charset="-122"/>
              </a:rPr>
              <a:t>的令牌端点：</a:t>
            </a:r>
            <a:r>
              <a:rPr lang="en-US" altLang="zh-CN" sz="1568" i="1" dirty="0">
                <a:solidFill>
                  <a:srgbClr val="171717"/>
                </a:solidFill>
                <a:latin typeface="SFMono-Regular"/>
                <a:ea typeface="Microsoft YaHei" panose="020B0503020204020204" pitchFamily="34" charset="-122"/>
              </a:rPr>
              <a:t>https://token.botframework.com/.auth/Web/redirect</a:t>
            </a:r>
            <a:endParaRPr lang="zh-CN" altLang="en-US" sz="1568" i="1" dirty="0">
              <a:solidFill>
                <a:srgbClr val="171717"/>
              </a:solidFill>
              <a:latin typeface="SFMono-Regular"/>
              <a:ea typeface="Microsoft YaHei" panose="020B0503020204020204" pitchFamily="34" charset="-122"/>
            </a:endParaRPr>
          </a:p>
          <a:p>
            <a:pPr algn="just" defTabSz="914367">
              <a:tabLst>
                <a:tab pos="3409950" algn="l"/>
              </a:tabLst>
            </a:pPr>
            <a:endParaRPr lang="zh-CN" altLang="en-US" sz="1568" dirty="0">
              <a:solidFill>
                <a:srgbClr val="171717"/>
              </a:solidFill>
              <a:latin typeface="Segoe UI" panose="020B0502040204020203" pitchFamily="34" charset="0"/>
              <a:ea typeface="Microsoft YaHei" panose="020B0503020204020204" pitchFamily="34" charset="-122"/>
            </a:endParaRPr>
          </a:p>
          <a:p>
            <a:pPr algn="just" defTabSz="914367">
              <a:tabLst>
                <a:tab pos="3409950" algn="l"/>
              </a:tabLst>
            </a:pPr>
            <a:r>
              <a:rPr lang="zh-CN" altLang="en-US" sz="1568" dirty="0">
                <a:solidFill>
                  <a:srgbClr val="171717"/>
                </a:solidFill>
                <a:latin typeface="Segoe UI" panose="020B0502040204020203" pitchFamily="34" charset="0"/>
                <a:ea typeface="Microsoft YaHei" panose="020B0503020204020204" pitchFamily="34" charset="-122"/>
              </a:rPr>
              <a:t>公开 </a:t>
            </a:r>
            <a:r>
              <a:rPr lang="en-US" altLang="zh-CN" sz="1568" dirty="0">
                <a:solidFill>
                  <a:srgbClr val="171717"/>
                </a:solidFill>
                <a:latin typeface="Segoe UI" panose="020B0502040204020203" pitchFamily="34" charset="0"/>
                <a:ea typeface="Microsoft YaHei" panose="020B0503020204020204" pitchFamily="34" charset="-122"/>
              </a:rPr>
              <a:t>API </a:t>
            </a:r>
            <a:r>
              <a:rPr lang="zh-CN" altLang="en-US" sz="1568" dirty="0">
                <a:solidFill>
                  <a:srgbClr val="171717"/>
                </a:solidFill>
                <a:latin typeface="Segoe UI" panose="020B0502040204020203" pitchFamily="34" charset="0"/>
                <a:ea typeface="Microsoft YaHei" panose="020B0503020204020204" pitchFamily="34" charset="-122"/>
              </a:rPr>
              <a:t>权限 </a:t>
            </a:r>
            <a:r>
              <a:rPr lang="en-US" altLang="zh-CN" sz="1568" i="1" dirty="0" err="1">
                <a:solidFill>
                  <a:srgbClr val="171717"/>
                </a:solidFill>
                <a:latin typeface="Segoe UI" panose="020B0502040204020203" pitchFamily="34" charset="0"/>
                <a:ea typeface="Microsoft YaHei" panose="020B0503020204020204" pitchFamily="34" charset="-122"/>
              </a:rPr>
              <a:t>access_as_user</a:t>
            </a:r>
            <a:r>
              <a:rPr lang="zh-CN" altLang="en-US" sz="1568" dirty="0">
                <a:solidFill>
                  <a:srgbClr val="171717"/>
                </a:solidFill>
                <a:latin typeface="Segoe UI" panose="020B0502040204020203" pitchFamily="34" charset="0"/>
                <a:ea typeface="Microsoft YaHei" panose="020B0503020204020204" pitchFamily="34" charset="-122"/>
              </a:rPr>
              <a:t> 时，</a:t>
            </a:r>
            <a:r>
              <a:rPr lang="zh-CN" altLang="en-US" sz="1568" b="1" dirty="0">
                <a:solidFill>
                  <a:srgbClr val="171717"/>
                </a:solidFill>
                <a:latin typeface="Segoe UI" panose="020B0502040204020203" pitchFamily="34" charset="0"/>
                <a:ea typeface="Microsoft YaHei" panose="020B0503020204020204" pitchFamily="34" charset="-122"/>
              </a:rPr>
              <a:t>应用 </a:t>
            </a:r>
            <a:r>
              <a:rPr lang="en-US" altLang="zh-CN" sz="1568" b="1" dirty="0">
                <a:solidFill>
                  <a:srgbClr val="171717"/>
                </a:solidFill>
                <a:latin typeface="Segoe UI" panose="020B0502040204020203" pitchFamily="34" charset="0"/>
                <a:ea typeface="Microsoft YaHei" panose="020B0503020204020204" pitchFamily="34" charset="-122"/>
              </a:rPr>
              <a:t>ID URI</a:t>
            </a:r>
            <a:r>
              <a:rPr lang="zh-CN" altLang="en-US" sz="1568" dirty="0">
                <a:solidFill>
                  <a:srgbClr val="171717"/>
                </a:solidFill>
                <a:latin typeface="Segoe UI" panose="020B0502040204020203" pitchFamily="34" charset="0"/>
                <a:ea typeface="Microsoft YaHei" panose="020B0503020204020204" pitchFamily="34" charset="-122"/>
              </a:rPr>
              <a:t> 应包括字符串 </a:t>
            </a:r>
            <a:r>
              <a:rPr lang="en-US" altLang="zh-CN" sz="1568" b="1" dirty="0" err="1">
                <a:solidFill>
                  <a:srgbClr val="171717"/>
                </a:solidFill>
                <a:latin typeface="Segoe UI" panose="020B0502040204020203" pitchFamily="34" charset="0"/>
                <a:ea typeface="Microsoft YaHei" panose="020B0503020204020204" pitchFamily="34" charset="-122"/>
              </a:rPr>
              <a:t>botid</a:t>
            </a:r>
            <a:r>
              <a:rPr lang="en-US" altLang="zh-CN" sz="1568" b="1" dirty="0">
                <a:solidFill>
                  <a:srgbClr val="171717"/>
                </a:solidFill>
                <a:latin typeface="Segoe UI" panose="020B0502040204020203" pitchFamily="34" charset="0"/>
                <a:ea typeface="Microsoft YaHei" panose="020B0503020204020204" pitchFamily="34" charset="-122"/>
              </a:rPr>
              <a:t>-</a:t>
            </a:r>
            <a:r>
              <a:rPr lang="zh-CN" altLang="en-US" sz="1568" dirty="0">
                <a:solidFill>
                  <a:srgbClr val="171717"/>
                </a:solidFill>
                <a:latin typeface="Segoe UI" panose="020B0502040204020203" pitchFamily="34" charset="0"/>
                <a:ea typeface="Microsoft YaHei" panose="020B0503020204020204" pitchFamily="34" charset="-122"/>
              </a:rPr>
              <a:t>，而不是托管机器人服务的域：</a:t>
            </a:r>
          </a:p>
          <a:p>
            <a:pPr algn="just" defTabSz="914367">
              <a:tabLst>
                <a:tab pos="3409950" algn="l"/>
              </a:tabLst>
            </a:pPr>
            <a:r>
              <a:rPr lang="en-US" altLang="zh-CN" sz="1568" i="1" dirty="0">
                <a:solidFill>
                  <a:srgbClr val="171717"/>
                </a:solidFill>
                <a:latin typeface="SFMono-Regular"/>
                <a:ea typeface="Microsoft YaHei" panose="020B0503020204020204" pitchFamily="34" charset="-122"/>
              </a:rPr>
              <a:t>api://botid-023adcaa-4fef-4a4d-a94a-0cde3a0c5b31</a:t>
            </a:r>
            <a:r>
              <a:rPr lang="zh-CN" altLang="en-US" sz="1568" i="1" dirty="0">
                <a:solidFill>
                  <a:srgbClr val="171717"/>
                </a:solidFill>
                <a:latin typeface="Segoe UI" panose="020B0502040204020203" pitchFamily="34" charset="0"/>
                <a:ea typeface="Microsoft YaHei" panose="020B0503020204020204" pitchFamily="34" charset="-122"/>
              </a:rPr>
              <a:t> </a:t>
            </a:r>
          </a:p>
          <a:p>
            <a:pPr algn="just" defTabSz="914367">
              <a:tabLst>
                <a:tab pos="3409950" algn="l"/>
              </a:tabLst>
            </a:pPr>
            <a:endParaRPr lang="zh-CN" altLang="en-US" sz="1568" i="1" dirty="0">
              <a:solidFill>
                <a:srgbClr val="171717"/>
              </a:solidFill>
              <a:latin typeface="Segoe UI" panose="020B0502040204020203" pitchFamily="34" charset="0"/>
              <a:ea typeface="Microsoft YaHei" panose="020B0503020204020204" pitchFamily="34" charset="-122"/>
            </a:endParaRPr>
          </a:p>
          <a:p>
            <a:pPr algn="just" defTabSz="914367">
              <a:tabLst>
                <a:tab pos="3409950" algn="l"/>
              </a:tabLst>
            </a:pPr>
            <a:r>
              <a:rPr lang="zh-CN" altLang="en-US" sz="1568" dirty="0">
                <a:solidFill>
                  <a:srgbClr val="171717"/>
                </a:solidFill>
                <a:latin typeface="Segoe UI" panose="020B0502040204020203" pitchFamily="34" charset="0"/>
                <a:ea typeface="Microsoft YaHei" panose="020B0503020204020204" pitchFamily="34" charset="-122"/>
              </a:rPr>
              <a:t>在 </a:t>
            </a:r>
            <a:r>
              <a:rPr lang="en-US" altLang="zh-CN" sz="1568" dirty="0">
                <a:solidFill>
                  <a:srgbClr val="171717"/>
                </a:solidFill>
                <a:latin typeface="Segoe UI" panose="020B0502040204020203" pitchFamily="34" charset="0"/>
                <a:ea typeface="Microsoft YaHei" panose="020B0503020204020204" pitchFamily="34" charset="-122"/>
              </a:rPr>
              <a:t>Azure Bot Framework </a:t>
            </a:r>
            <a:r>
              <a:rPr lang="zh-CN" altLang="en-US" sz="1568" dirty="0">
                <a:solidFill>
                  <a:srgbClr val="171717"/>
                </a:solidFill>
                <a:latin typeface="Segoe UI" panose="020B0502040204020203" pitchFamily="34" charset="0"/>
                <a:ea typeface="Microsoft YaHei" panose="020B0503020204020204" pitchFamily="34" charset="-122"/>
              </a:rPr>
              <a:t>中配置机器人的 </a:t>
            </a:r>
            <a:r>
              <a:rPr lang="en-US" altLang="zh-CN" sz="1568" dirty="0" err="1">
                <a:solidFill>
                  <a:srgbClr val="171717"/>
                </a:solidFill>
                <a:latin typeface="Segoe UI" panose="020B0502040204020203" pitchFamily="34" charset="0"/>
                <a:ea typeface="Microsoft YaHei" panose="020B0503020204020204" pitchFamily="34" charset="-122"/>
              </a:rPr>
              <a:t>Oauth</a:t>
            </a:r>
            <a:r>
              <a:rPr lang="en-US" altLang="zh-CN" sz="1568" dirty="0">
                <a:solidFill>
                  <a:srgbClr val="171717"/>
                </a:solidFill>
                <a:latin typeface="Segoe UI" panose="020B0502040204020203" pitchFamily="34" charset="0"/>
                <a:ea typeface="Microsoft YaHei" panose="020B0503020204020204" pitchFamily="34" charset="-122"/>
              </a:rPr>
              <a:t> </a:t>
            </a:r>
            <a:r>
              <a:rPr lang="zh-CN" altLang="en-US" sz="1568" dirty="0">
                <a:solidFill>
                  <a:srgbClr val="171717"/>
                </a:solidFill>
                <a:latin typeface="Segoe UI" panose="020B0502040204020203" pitchFamily="34" charset="0"/>
                <a:ea typeface="Microsoft YaHei" panose="020B0503020204020204" pitchFamily="34" charset="-122"/>
              </a:rPr>
              <a:t>连接设置</a:t>
            </a:r>
          </a:p>
          <a:p>
            <a:pPr defTabSz="914367"/>
            <a:endParaRPr lang="zh-CN" altLang="en-US" sz="1568" i="1" dirty="0">
              <a:solidFill>
                <a:srgbClr val="0078D4"/>
              </a:solidFill>
              <a:latin typeface="Segoe UI Semibold" panose="020B0702040204020203" pitchFamily="34" charset="0"/>
              <a:ea typeface="Microsoft YaHei" panose="020B0503020204020204" pitchFamily="34" charset="-122"/>
            </a:endParaRPr>
          </a:p>
        </p:txBody>
      </p:sp>
      <p:pic>
        <p:nvPicPr>
          <p:cNvPr id="10" name="Picture 9" descr="为了支持 SSO，在机器人的属性中添加一个 OAuth 连接设置&#10;&#10;将机器人的 OAuth 设置与注册的 Azure AD 应用关联起来&#10;将令牌交换 URL 设置为应用 ID URI&#10;将租户 ID 设置为普通&#10;将 Scopes 设置为一个以空格分隔的机器人所需权限的列表&#10;">
            <a:extLst>
              <a:ext uri="{FF2B5EF4-FFF2-40B4-BE49-F238E27FC236}">
                <a16:creationId xmlns:a16="http://schemas.microsoft.com/office/drawing/2014/main" id="{5E0E3A4E-AD16-4C78-93EA-8D8A8CEF2518}"/>
              </a:ext>
            </a:extLst>
          </p:cNvPr>
          <p:cNvPicPr>
            <a:picLocks noChangeAspect="1"/>
          </p:cNvPicPr>
          <p:nvPr/>
        </p:nvPicPr>
        <p:blipFill>
          <a:blip r:embed="rId4"/>
          <a:stretch>
            <a:fillRect/>
          </a:stretch>
        </p:blipFill>
        <p:spPr>
          <a:xfrm>
            <a:off x="9202602" y="1977073"/>
            <a:ext cx="2421352" cy="34719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841459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将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应用与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应用关联</a:t>
            </a:r>
          </a:p>
        </p:txBody>
      </p:sp>
      <p:sp>
        <p:nvSpPr>
          <p:cNvPr id="3" name="Subtitle"/>
          <p:cNvSpPr>
            <a:spLocks noGrp="1"/>
          </p:cNvSpPr>
          <p:nvPr>
            <p:ph sz="quarter" idx="10"/>
          </p:nvPr>
        </p:nvSpPr>
        <p:spPr>
          <a:xfrm>
            <a:off x="589044" y="1514884"/>
            <a:ext cx="11017275" cy="36207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a:latin typeface="Segoe UI" panose="020B0502040204020203" pitchFamily="34" charset="0"/>
                <a:ea typeface="Microsoft YaHei" panose="020B0503020204020204" pitchFamily="34" charset="-122"/>
              </a:rPr>
              <a:t>首先，你必须将 </a:t>
            </a:r>
            <a:r>
              <a:rPr lang="en-US" altLang="zh-CN" sz="2353">
                <a:latin typeface="Segoe UI" panose="020B0502040204020203" pitchFamily="34" charset="0"/>
                <a:ea typeface="Microsoft YaHei" panose="020B0503020204020204" pitchFamily="34" charset="-122"/>
              </a:rPr>
              <a:t>Azure AD </a:t>
            </a:r>
            <a:r>
              <a:rPr lang="zh-CN" altLang="en-US" sz="2353">
                <a:latin typeface="Segoe UI" panose="020B0502040204020203" pitchFamily="34" charset="0"/>
                <a:ea typeface="Microsoft YaHei" panose="020B0503020204020204" pitchFamily="34" charset="-122"/>
              </a:rPr>
              <a:t>应用与 </a:t>
            </a:r>
            <a:r>
              <a:rPr lang="en-US" altLang="zh-CN" sz="2353">
                <a:latin typeface="Segoe UI" panose="020B0502040204020203" pitchFamily="34" charset="0"/>
                <a:ea typeface="Microsoft YaHei" panose="020B0503020204020204" pitchFamily="34" charset="-122"/>
              </a:rPr>
              <a:t>Microsoft Teams </a:t>
            </a:r>
            <a:r>
              <a:rPr lang="zh-CN" altLang="en-US" sz="2353">
                <a:latin typeface="Segoe UI" panose="020B0502040204020203" pitchFamily="34" charset="0"/>
                <a:ea typeface="Microsoft YaHei" panose="020B0503020204020204" pitchFamily="34" charset="-122"/>
              </a:rPr>
              <a:t>应用关联。</a:t>
            </a:r>
            <a:endParaRPr lang="zh-CN" altLang="en-US" sz="2353" dirty="0">
              <a:latin typeface="Segoe UI" panose="020B0502040204020203" pitchFamily="34" charset="0"/>
              <a:ea typeface="Microsoft YaHei" panose="020B0503020204020204" pitchFamily="34" charset="-122"/>
            </a:endParaRPr>
          </a:p>
        </p:txBody>
      </p:sp>
      <p:sp>
        <p:nvSpPr>
          <p:cNvPr id="4" name="New shape">
            <a:extLst>
              <a:ext uri="{C183D7F6-B498-43B3-948B-1728B52AA6E4}">
                <adec:decorative xmlns:adec="http://schemas.microsoft.com/office/drawing/2017/decorative" val="1"/>
              </a:ext>
            </a:extLst>
          </p:cNvPr>
          <p:cNvSpPr/>
          <p:nvPr/>
        </p:nvSpPr>
        <p:spPr>
          <a:xfrm>
            <a:off x="589044" y="3135391"/>
            <a:ext cx="5180865" cy="2207726"/>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a:solidFill>
                  <a:srgbClr val="A31515"/>
                </a:solidFill>
                <a:latin typeface="Segoe UI" panose="020B0502040204020203" pitchFamily="34" charset="0"/>
                <a:ea typeface="Microsoft YaHei" panose="020B0503020204020204" pitchFamily="34" charset="-122"/>
              </a:rPr>
              <a:t>"webApplicationInfo"</a:t>
            </a:r>
            <a:r>
              <a:rPr lang="en-US" altLang="zh-CN">
                <a:solidFill>
                  <a:srgbClr val="000000"/>
                </a:solidFill>
                <a:latin typeface="Segoe UI" panose="020B0502040204020203" pitchFamily="34" charset="0"/>
                <a:ea typeface="Microsoft YaHei" panose="020B0503020204020204" pitchFamily="34" charset="-122"/>
              </a:rPr>
              <a:t>: {</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"id": </a:t>
            </a:r>
            <a:r>
              <a:rPr lang="en-US" altLang="zh-CN">
                <a:solidFill>
                  <a:srgbClr val="A31515"/>
                </a:solidFill>
                <a:latin typeface="Segoe UI" panose="020B0502040204020203" pitchFamily="34" charset="0"/>
                <a:ea typeface="Microsoft YaHei" panose="020B0503020204020204" pitchFamily="34" charset="-122"/>
              </a:rPr>
              <a:t>"023adcaa-4fef-4a4d-a94a-0cde3a0c5b31"</a:t>
            </a:r>
            <a:r>
              <a:rPr lang="en-US" altLang="zh-CN">
                <a:solidFill>
                  <a:srgbClr val="000000"/>
                </a:solidFill>
                <a:latin typeface="Segoe UI" panose="020B0502040204020203" pitchFamily="34" charset="0"/>
                <a:ea typeface="Microsoft YaHei" panose="020B0503020204020204" pitchFamily="34" charset="-122"/>
              </a:rPr>
              <a:t>,</a:t>
            </a:r>
            <a:br>
              <a:rPr lang="zh-CN" altLang="en-US">
                <a:latin typeface="Segoe UI" panose="020B0502040204020203" pitchFamily="34" charset="0"/>
                <a:ea typeface="Microsoft YaHei" panose="020B0503020204020204" pitchFamily="34" charset="-122"/>
              </a:rPr>
            </a:br>
            <a:r>
              <a:rPr lang="zh-CN" altLang="en-US">
                <a:solidFill>
                  <a:srgbClr val="000000"/>
                </a:solidFill>
                <a:latin typeface="Segoe UI" panose="020B0502040204020203" pitchFamily="34" charset="0"/>
                <a:ea typeface="Microsoft YaHei" panose="020B0503020204020204" pitchFamily="34" charset="-122"/>
              </a:rPr>
              <a:t>  </a:t>
            </a:r>
            <a:r>
              <a:rPr lang="en-US" altLang="zh-CN">
                <a:solidFill>
                  <a:srgbClr val="000000"/>
                </a:solidFill>
                <a:latin typeface="Segoe UI" panose="020B0502040204020203" pitchFamily="34" charset="0"/>
                <a:ea typeface="Microsoft YaHei" panose="020B0503020204020204" pitchFamily="34" charset="-122"/>
              </a:rPr>
              <a:t>"resource": </a:t>
            </a:r>
            <a:r>
              <a:rPr lang="en-US" altLang="zh-CN">
                <a:solidFill>
                  <a:srgbClr val="A31515"/>
                </a:solidFill>
                <a:latin typeface="Segoe UI" panose="020B0502040204020203" pitchFamily="34" charset="0"/>
                <a:ea typeface="Microsoft YaHei" panose="020B0503020204020204" pitchFamily="34" charset="-122"/>
              </a:rPr>
              <a:t>"api://botid-023adcaa-4fef-4a4d-a94a-0cde3a0c5b31"</a:t>
            </a:r>
            <a:br>
              <a:rPr lang="zh-CN" altLang="en-US">
                <a:latin typeface="Segoe UI" panose="020B0502040204020203" pitchFamily="34" charset="0"/>
                <a:ea typeface="Microsoft YaHei" panose="020B0503020204020204" pitchFamily="34" charset="-122"/>
              </a:rPr>
            </a:br>
            <a:r>
              <a:rPr lang="en-US" altLang="zh-CN">
                <a:solidFill>
                  <a:srgbClr val="000000"/>
                </a:solidFill>
                <a:latin typeface="Segoe UI" panose="020B0502040204020203" pitchFamily="34" charset="0"/>
                <a:ea typeface="Microsoft YaHei" panose="020B0503020204020204" pitchFamily="34" charset="-122"/>
              </a:rPr>
              <a:t>}</a:t>
            </a:r>
            <a:endParaRPr lang="en-US" altLang="zh-CN"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589044" y="2792196"/>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JSON</a:t>
            </a:r>
            <a:endParaRPr lang="en-US" altLang="zh-CN" dirty="0">
              <a:solidFill>
                <a:srgbClr val="000000"/>
              </a:solidFill>
              <a:latin typeface="Segoe UI" panose="020B0502040204020203" pitchFamily="34" charset="0"/>
              <a:ea typeface="Microsoft YaHei" panose="020B0503020204020204" pitchFamily="34" charset="-122"/>
            </a:endParaRPr>
          </a:p>
        </p:txBody>
      </p:sp>
      <p:sp>
        <p:nvSpPr>
          <p:cNvPr id="6" name="New shape"/>
          <p:cNvSpPr/>
          <p:nvPr/>
        </p:nvSpPr>
        <p:spPr>
          <a:xfrm>
            <a:off x="6379423" y="3539336"/>
            <a:ext cx="5180865" cy="1034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367">
              <a:spcBef>
                <a:spcPct val="20000"/>
              </a:spcBef>
              <a:spcAft>
                <a:spcPct val="20000"/>
              </a:spcAft>
              <a:buFontTx/>
              <a:buChar char="•"/>
            </a:pPr>
            <a:r>
              <a:rPr lang="en-US" altLang="zh-CN" b="1">
                <a:solidFill>
                  <a:srgbClr val="000000"/>
                </a:solidFill>
                <a:latin typeface="Segoe UI" panose="020B0502040204020203" pitchFamily="34" charset="0"/>
                <a:ea typeface="Microsoft YaHei" panose="020B0503020204020204" pitchFamily="34" charset="-122"/>
              </a:rPr>
              <a:t>ID</a:t>
            </a:r>
            <a:r>
              <a:rPr lang="zh-CN" altLang="en-US">
                <a:solidFill>
                  <a:srgbClr val="000000"/>
                </a:solidFill>
                <a:latin typeface="Segoe UI" panose="020B0502040204020203" pitchFamily="34" charset="0"/>
                <a:ea typeface="Microsoft YaHei" panose="020B0503020204020204" pitchFamily="34" charset="-122"/>
              </a:rPr>
              <a:t>：这是注册的 </a:t>
            </a:r>
            <a:r>
              <a:rPr lang="en-US" altLang="zh-CN">
                <a:solidFill>
                  <a:srgbClr val="000000"/>
                </a:solidFill>
                <a:latin typeface="Segoe UI" panose="020B0502040204020203" pitchFamily="34" charset="0"/>
                <a:ea typeface="Microsoft YaHei" panose="020B0503020204020204" pitchFamily="34" charset="-122"/>
              </a:rPr>
              <a:t>Azure AD </a:t>
            </a:r>
            <a:r>
              <a:rPr lang="zh-CN" altLang="en-US">
                <a:solidFill>
                  <a:srgbClr val="000000"/>
                </a:solidFill>
                <a:latin typeface="Segoe UI" panose="020B0502040204020203" pitchFamily="34" charset="0"/>
                <a:ea typeface="Microsoft YaHei" panose="020B0503020204020204" pitchFamily="34" charset="-122"/>
              </a:rPr>
              <a:t>应用的客户 </a:t>
            </a:r>
            <a:r>
              <a:rPr lang="en-US" altLang="zh-CN">
                <a:solidFill>
                  <a:srgbClr val="000000"/>
                </a:solidFill>
                <a:latin typeface="Segoe UI" panose="020B0502040204020203" pitchFamily="34" charset="0"/>
                <a:ea typeface="Microsoft YaHei" panose="020B0503020204020204" pitchFamily="34" charset="-122"/>
              </a:rPr>
              <a:t>ID</a:t>
            </a:r>
            <a:endParaRPr lang="zh-CN" altLang="en-US">
              <a:solidFill>
                <a:srgbClr val="000000"/>
              </a:solidFill>
              <a:latin typeface="Segoe UI" panose="020B0502040204020203" pitchFamily="34" charset="0"/>
              <a:ea typeface="Microsoft YaHei" panose="020B0503020204020204" pitchFamily="34" charset="-122"/>
            </a:endParaRPr>
          </a:p>
          <a:p>
            <a:pPr marL="380927" indent="-365690" defTabSz="914367">
              <a:spcBef>
                <a:spcPct val="20000"/>
              </a:spcBef>
              <a:spcAft>
                <a:spcPct val="20000"/>
              </a:spcAft>
              <a:buFontTx/>
              <a:buChar char="•"/>
            </a:pPr>
            <a:r>
              <a:rPr lang="zh-CN" altLang="en-US" b="1">
                <a:solidFill>
                  <a:srgbClr val="000000"/>
                </a:solidFill>
                <a:latin typeface="Segoe UI" panose="020B0502040204020203" pitchFamily="34" charset="0"/>
                <a:ea typeface="Microsoft YaHei" panose="020B0503020204020204" pitchFamily="34" charset="-122"/>
              </a:rPr>
              <a:t>资源</a:t>
            </a:r>
            <a:r>
              <a:rPr lang="zh-CN" altLang="en-US">
                <a:solidFill>
                  <a:srgbClr val="000000"/>
                </a:solidFill>
                <a:latin typeface="Segoe UI" panose="020B0502040204020203" pitchFamily="34" charset="0"/>
                <a:ea typeface="Microsoft YaHei" panose="020B0503020204020204" pitchFamily="34" charset="-122"/>
              </a:rPr>
              <a:t>：这是应用的 </a:t>
            </a:r>
            <a:r>
              <a:rPr lang="en-US" altLang="zh-CN">
                <a:solidFill>
                  <a:srgbClr val="000000"/>
                </a:solidFill>
                <a:latin typeface="Segoe UI" panose="020B0502040204020203" pitchFamily="34" charset="0"/>
                <a:ea typeface="Microsoft YaHei" panose="020B0503020204020204" pitchFamily="34" charset="-122"/>
              </a:rPr>
              <a:t>URL</a:t>
            </a:r>
            <a:r>
              <a:rPr lang="zh-CN" altLang="en-US">
                <a:solidFill>
                  <a:srgbClr val="000000"/>
                </a:solidFill>
                <a:latin typeface="Segoe UI" panose="020B0502040204020203" pitchFamily="34" charset="0"/>
                <a:ea typeface="Microsoft YaHei" panose="020B0503020204020204" pitchFamily="34" charset="-122"/>
              </a:rPr>
              <a:t>，与在 </a:t>
            </a:r>
            <a:r>
              <a:rPr lang="en-US" altLang="zh-CN">
                <a:solidFill>
                  <a:srgbClr val="000000"/>
                </a:solidFill>
                <a:latin typeface="Segoe UI" panose="020B0502040204020203" pitchFamily="34" charset="0"/>
                <a:ea typeface="Microsoft YaHei" panose="020B0503020204020204" pitchFamily="34" charset="-122"/>
              </a:rPr>
              <a:t>Azure AD </a:t>
            </a:r>
            <a:r>
              <a:rPr lang="zh-CN" altLang="en-US">
                <a:solidFill>
                  <a:srgbClr val="000000"/>
                </a:solidFill>
                <a:latin typeface="Segoe UI" panose="020B0502040204020203" pitchFamily="34" charset="0"/>
                <a:ea typeface="Microsoft YaHei" panose="020B0503020204020204" pitchFamily="34" charset="-122"/>
              </a:rPr>
              <a:t>中注册应用时使用的 </a:t>
            </a:r>
            <a:r>
              <a:rPr lang="en-US" altLang="zh-CN">
                <a:solidFill>
                  <a:srgbClr val="000000"/>
                </a:solidFill>
                <a:latin typeface="Segoe UI" panose="020B0502040204020203" pitchFamily="34" charset="0"/>
                <a:ea typeface="Microsoft YaHei" panose="020B0503020204020204" pitchFamily="34" charset="-122"/>
              </a:rPr>
              <a:t>URI </a:t>
            </a:r>
            <a:r>
              <a:rPr lang="zh-CN" altLang="en-US">
                <a:solidFill>
                  <a:srgbClr val="000000"/>
                </a:solidFill>
                <a:latin typeface="Segoe UI" panose="020B0502040204020203" pitchFamily="34" charset="0"/>
                <a:ea typeface="Microsoft YaHei" panose="020B0503020204020204" pitchFamily="34" charset="-122"/>
              </a:rPr>
              <a:t>相同。</a:t>
            </a:r>
            <a:endParaRPr lang="zh-CN" altLang="en-US" dirty="0">
              <a:solidFill>
                <a:srgbClr val="000000"/>
              </a:solidFill>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271778"/>
            <a:ext cx="11016957" cy="422417"/>
          </a:xfrm>
        </p:spPr>
        <p:txBody>
          <a:bodyPr/>
          <a:lstStyle>
            <a:lvl1pPr>
              <a:defRPr>
                <a:solidFill>
                  <a:schemeClr val="tx1"/>
                </a:solidFill>
              </a:defRPr>
            </a:lvl1pPr>
          </a:lstStyle>
          <a:p>
            <a:r>
              <a:rPr lang="en-US" altLang="zh-CN" sz="2745" b="1">
                <a:latin typeface="Segoe UI Semibold" panose="020B0702040204020203" pitchFamily="34" charset="0"/>
                <a:ea typeface="Microsoft YaHei" panose="020B0503020204020204" pitchFamily="34" charset="-122"/>
              </a:rPr>
              <a:t>Microsoft Teams SSO </a:t>
            </a:r>
            <a:r>
              <a:rPr lang="zh-CN" altLang="en-US" sz="2745" b="1">
                <a:latin typeface="Segoe UI Semibold" panose="020B0702040204020203" pitchFamily="34" charset="0"/>
                <a:ea typeface="Microsoft YaHei" panose="020B0503020204020204" pitchFamily="34" charset="-122"/>
              </a:rPr>
              <a:t>机器人终端用户体验</a:t>
            </a:r>
            <a:endParaRPr lang="zh-CN" altLang="en-US" sz="2745"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5840" y="910649"/>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a:latin typeface="Segoe UI" panose="020B0502040204020203" pitchFamily="34" charset="0"/>
                <a:ea typeface="Microsoft YaHei" panose="020B0503020204020204" pitchFamily="34" charset="-122"/>
              </a:rPr>
              <a:t>当用户第一次激活机器人时，系统会提示同意</a:t>
            </a:r>
            <a:endParaRPr lang="zh-CN" altLang="en-US" dirty="0">
              <a:latin typeface="Segoe UI" panose="020B0502040204020203" pitchFamily="34" charset="0"/>
              <a:ea typeface="Microsoft YaHei" panose="020B0503020204020204" pitchFamily="34" charset="-122"/>
            </a:endParaRPr>
          </a:p>
        </p:txBody>
      </p:sp>
      <p:pic>
        <p:nvPicPr>
          <p:cNvPr id="7" name="Picture 6" descr="图形用户界面、应用程序、Teams&#10;&#10;自动生成的描述&#10;">
            <a:extLst>
              <a:ext uri="{FF2B5EF4-FFF2-40B4-BE49-F238E27FC236}">
                <a16:creationId xmlns:a16="http://schemas.microsoft.com/office/drawing/2014/main" id="{5957ECAD-F5EF-4B5C-817B-9053F514EA8C}"/>
              </a:ext>
            </a:extLst>
          </p:cNvPr>
          <p:cNvPicPr>
            <a:picLocks noChangeAspect="1"/>
          </p:cNvPicPr>
          <p:nvPr/>
        </p:nvPicPr>
        <p:blipFill>
          <a:blip r:embed="rId4"/>
          <a:stretch>
            <a:fillRect/>
          </a:stretch>
        </p:blipFill>
        <p:spPr>
          <a:xfrm>
            <a:off x="7732160" y="1617042"/>
            <a:ext cx="4109939" cy="3115273"/>
          </a:xfrm>
          <a:prstGeom prst="rect">
            <a:avLst/>
          </a:prstGeom>
          <a:ln>
            <a:noFill/>
          </a:ln>
          <a:effectLst>
            <a:outerShdw blurRad="292100" dist="139700" dir="2700000" algn="tl" rotWithShape="0">
              <a:srgbClr val="333333">
                <a:alpha val="65000"/>
              </a:srgbClr>
            </a:outerShdw>
          </a:effectLst>
        </p:spPr>
      </p:pic>
      <p:pic>
        <p:nvPicPr>
          <p:cNvPr id="9" name="Picture 8" descr="图形用户界面、应用程序、Teams&#10;&#10;自动生成的描述&#10;">
            <a:extLst>
              <a:ext uri="{FF2B5EF4-FFF2-40B4-BE49-F238E27FC236}">
                <a16:creationId xmlns:a16="http://schemas.microsoft.com/office/drawing/2014/main" id="{A9FEFF06-971E-4B55-98E2-C7554923228E}"/>
              </a:ext>
            </a:extLst>
          </p:cNvPr>
          <p:cNvPicPr>
            <a:picLocks noChangeAspect="1"/>
          </p:cNvPicPr>
          <p:nvPr/>
        </p:nvPicPr>
        <p:blipFill rotWithShape="1">
          <a:blip r:embed="rId5"/>
          <a:srcRect l="12838" t="79576" r="5605"/>
          <a:stretch/>
        </p:blipFill>
        <p:spPr>
          <a:xfrm>
            <a:off x="7070500" y="4558519"/>
            <a:ext cx="4658130" cy="1146475"/>
          </a:xfrm>
          <a:prstGeom prst="rect">
            <a:avLst/>
          </a:prstGeom>
          <a:ln>
            <a:noFill/>
          </a:ln>
          <a:effectLst>
            <a:outerShdw blurRad="292100" dist="139700" dir="2700000" algn="tl" rotWithShape="0">
              <a:srgbClr val="333333">
                <a:alpha val="65000"/>
              </a:srgbClr>
            </a:outerShdw>
          </a:effectLst>
        </p:spPr>
      </p:pic>
      <p:sp>
        <p:nvSpPr>
          <p:cNvPr id="5" name="Rectangle 1">
            <a:extLst>
              <a:ext uri="{FF2B5EF4-FFF2-40B4-BE49-F238E27FC236}">
                <a16:creationId xmlns:a16="http://schemas.microsoft.com/office/drawing/2014/main" id="{73C51ECA-8A06-4E60-B91E-168BDC1C726D}"/>
              </a:ext>
              <a:ext uri="{C183D7F6-B498-43B3-948B-1728B52AA6E4}">
                <adec:decorative xmlns:adec="http://schemas.microsoft.com/office/drawing/2017/decorative" val="1"/>
              </a:ext>
            </a:extLst>
          </p:cNvPr>
          <p:cNvSpPr>
            <a:spLocks noChangeArrowheads="1"/>
          </p:cNvSpPr>
          <p:nvPr/>
        </p:nvSpPr>
        <p:spPr bwMode="auto">
          <a:xfrm>
            <a:off x="585841" y="1584759"/>
            <a:ext cx="5763169" cy="3147556"/>
          </a:xfrm>
          <a:prstGeom prst="rect">
            <a:avLst/>
          </a:prstGeom>
          <a:solidFill>
            <a:schemeClr val="bg1">
              <a:lumMod val="95000"/>
            </a:schemeClr>
          </a:solidFill>
          <a:ln>
            <a:noFill/>
          </a:ln>
        </p:spPr>
        <p:txBody>
          <a:bodyPr wrap="square" lIns="179285" tIns="134464" rIns="179285" bIns="134464" rtlCol="0" anchor="t">
            <a:noAutofit/>
          </a:bodyPr>
          <a:lstStyle/>
          <a:p>
            <a:pPr defTabSz="932563">
              <a:lnSpc>
                <a:spcPct val="90000"/>
              </a:lnSpc>
              <a:spcBef>
                <a:spcPts val="1176"/>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当用户选择“继续”时，会发生以下事件：</a:t>
            </a:r>
          </a:p>
          <a:p>
            <a:pPr marL="737304" lvl="1" indent="-280121" defTabSz="914367">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如果机器人定义了一个登录按钮，机器人的登录流程就会被触发，类似于消息流中 </a:t>
            </a:r>
            <a:r>
              <a:rPr lang="en-US" altLang="zh-CN" sz="1765" dirty="0">
                <a:solidFill>
                  <a:srgbClr val="1A1A1A"/>
                </a:solidFill>
                <a:latin typeface="Segoe UI" panose="020B0502040204020203" pitchFamily="34" charset="0"/>
                <a:ea typeface="Microsoft YaHei" panose="020B0503020204020204" pitchFamily="34" charset="-122"/>
              </a:rPr>
              <a:t>OAuth </a:t>
            </a:r>
            <a:r>
              <a:rPr lang="zh-CN" altLang="en-US" sz="1765" dirty="0">
                <a:solidFill>
                  <a:srgbClr val="1A1A1A"/>
                </a:solidFill>
                <a:latin typeface="Segoe UI" panose="020B0502040204020203" pitchFamily="34" charset="0"/>
                <a:ea typeface="Microsoft YaHei" panose="020B0503020204020204" pitchFamily="34" charset="-122"/>
              </a:rPr>
              <a:t>卡按钮的登录流程。开发人员必须决定哪些权限需要用户的同意。</a:t>
            </a:r>
          </a:p>
          <a:p>
            <a:pPr marL="737304" lvl="1" indent="-280121" defTabSz="914367">
              <a:buFont typeface="Arial" panose="020B0604020202020204" pitchFamily="34" charset="0"/>
              <a:buChar char="•"/>
            </a:pPr>
            <a:r>
              <a:rPr lang="zh-CN" altLang="en-US" sz="1765" dirty="0">
                <a:solidFill>
                  <a:srgbClr val="1A1A1A"/>
                </a:solidFill>
                <a:latin typeface="Segoe UI" panose="020B0502040204020203" pitchFamily="34" charset="0"/>
                <a:ea typeface="Microsoft YaHei" panose="020B0503020204020204" pitchFamily="34" charset="-122"/>
              </a:rPr>
              <a:t>如果机器人未在 </a:t>
            </a:r>
            <a:r>
              <a:rPr lang="en-US" altLang="zh-CN" sz="1765" dirty="0">
                <a:solidFill>
                  <a:srgbClr val="1A1A1A"/>
                </a:solidFill>
                <a:latin typeface="Segoe UI" panose="020B0502040204020203" pitchFamily="34" charset="0"/>
                <a:ea typeface="Microsoft YaHei" panose="020B0503020204020204" pitchFamily="34" charset="-122"/>
              </a:rPr>
              <a:t>OAuth </a:t>
            </a:r>
            <a:r>
              <a:rPr lang="zh-CN" altLang="en-US" sz="1765" dirty="0">
                <a:solidFill>
                  <a:srgbClr val="1A1A1A"/>
                </a:solidFill>
                <a:latin typeface="Segoe UI" panose="020B0502040204020203" pitchFamily="34" charset="0"/>
                <a:ea typeface="Microsoft YaHei" panose="020B0503020204020204" pitchFamily="34" charset="-122"/>
              </a:rPr>
              <a:t>卡上提供登录按钮，</a:t>
            </a:r>
            <a:br>
              <a:rPr lang="en-US" altLang="zh-CN" sz="1765" dirty="0">
                <a:solidFill>
                  <a:srgbClr val="1A1A1A"/>
                </a:solidFill>
                <a:latin typeface="Segoe UI" panose="020B0502040204020203" pitchFamily="34" charset="0"/>
                <a:ea typeface="Microsoft YaHei" panose="020B0503020204020204" pitchFamily="34" charset="-122"/>
              </a:rPr>
            </a:br>
            <a:r>
              <a:rPr lang="zh-CN" altLang="en-US" sz="1765" dirty="0">
                <a:solidFill>
                  <a:srgbClr val="1A1A1A"/>
                </a:solidFill>
                <a:latin typeface="Segoe UI" panose="020B0502040204020203" pitchFamily="34" charset="0"/>
                <a:ea typeface="Microsoft YaHei" panose="020B0503020204020204" pitchFamily="34" charset="-122"/>
              </a:rPr>
              <a:t>则需要用户同意才能获得最小权限集合。 </a:t>
            </a:r>
          </a:p>
          <a:p>
            <a:pPr defTabSz="932563">
              <a:lnSpc>
                <a:spcPct val="90000"/>
              </a:lnSpc>
              <a:spcBef>
                <a:spcPts val="1176"/>
              </a:spcBef>
              <a:buSzPct val="90000"/>
            </a:pPr>
            <a:endParaRPr lang="zh-CN" altLang="en-US" sz="196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endParaRPr>
          </a:p>
          <a:p>
            <a:pPr defTabSz="932563">
              <a:lnSpc>
                <a:spcPct val="90000"/>
              </a:lnSpc>
              <a:spcBef>
                <a:spcPts val="1176"/>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在构建需要经过身份验证的用户的机器人时，</a:t>
            </a:r>
            <a:br>
              <a:rPr lang="en-US" altLang="zh-CN"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br>
            <a:r>
              <a:rPr lang="zh-CN" altLang="en-US" sz="1961"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请考虑使用对话。</a:t>
            </a:r>
          </a:p>
        </p:txBody>
      </p:sp>
    </p:spTree>
  </p:cSld>
  <p:clrMapOvr>
    <a:overrideClrMapping bg1="lt1" tx1="dk1" bg2="lt2" tx2="dk2" accent1="accent1" accent2="accent2" accent3="accent3" accent4="accent4" accent5="accent5" accent6="accent6" hlink="hlink" folHlink="folHlink"/>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6740" y="305802"/>
            <a:ext cx="11018520" cy="422417"/>
          </a:xfrm>
        </p:spPr>
        <p:txBody>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编码 </a:t>
            </a:r>
            <a:r>
              <a:rPr lang="en-US" altLang="zh-CN" b="1" dirty="0">
                <a:latin typeface="Segoe UI Semibold" panose="020B0702040204020203" pitchFamily="34" charset="0"/>
                <a:ea typeface="Microsoft YaHei" panose="020B0503020204020204" pitchFamily="34" charset="-122"/>
              </a:rPr>
              <a:t>SSO </a:t>
            </a:r>
            <a:r>
              <a:rPr lang="zh-CN" altLang="en-US" b="1" dirty="0">
                <a:latin typeface="Segoe UI Semibold" panose="020B0702040204020203" pitchFamily="34" charset="0"/>
                <a:ea typeface="Microsoft YaHei" panose="020B0503020204020204" pitchFamily="34" charset="-122"/>
              </a:rPr>
              <a:t>机器人</a:t>
            </a:r>
          </a:p>
        </p:txBody>
      </p:sp>
      <p:sp>
        <p:nvSpPr>
          <p:cNvPr id="6" name="TextBox 5">
            <a:extLst>
              <a:ext uri="{FF2B5EF4-FFF2-40B4-BE49-F238E27FC236}">
                <a16:creationId xmlns:a16="http://schemas.microsoft.com/office/drawing/2014/main" id="{5FA6F4CD-A341-4CF2-BF28-04BFA4B9B234}"/>
              </a:ext>
              <a:ext uri="{C183D7F6-B498-43B3-948B-1728B52AA6E4}">
                <adec:decorative xmlns:adec="http://schemas.microsoft.com/office/drawing/2017/decorative" val="1"/>
              </a:ext>
            </a:extLst>
          </p:cNvPr>
          <p:cNvSpPr txBox="1"/>
          <p:nvPr/>
        </p:nvSpPr>
        <p:spPr>
          <a:xfrm>
            <a:off x="791287" y="1037533"/>
            <a:ext cx="4915658" cy="3147010"/>
          </a:xfrm>
          <a:prstGeom prst="rect">
            <a:avLst/>
          </a:prstGeom>
          <a:solidFill>
            <a:schemeClr val="bg1">
              <a:lumMod val="95000"/>
            </a:schemeClr>
          </a:solidFill>
          <a:ln>
            <a:noFill/>
          </a:ln>
        </p:spPr>
        <p:txBody>
          <a:bodyPr wrap="square" lIns="179285" tIns="134464" rIns="179285" bIns="134464" rtlCol="0" anchor="t">
            <a:noAutofit/>
          </a:bodyPr>
          <a:lstStyle/>
          <a:p>
            <a:pPr algn="just" defTabSz="914367"/>
            <a:r>
              <a:rPr lang="zh-CN" altLang="en-US" sz="1765" spc="-30" dirty="0">
                <a:solidFill>
                  <a:srgbClr val="1A1A1A"/>
                </a:solidFill>
                <a:latin typeface="Segoe UI" panose="020B0502040204020203" pitchFamily="34" charset="0"/>
                <a:ea typeface="Microsoft YaHei" panose="020B0503020204020204" pitchFamily="34" charset="-122"/>
              </a:rPr>
              <a:t>瀑布式对话的第一步提示用户和机器人进行身份验证</a:t>
            </a:r>
          </a:p>
          <a:p>
            <a:pPr algn="just" defTabSz="914367"/>
            <a:endParaRPr lang="zh-CN" altLang="en-US" sz="1765" spc="-30" dirty="0">
              <a:solidFill>
                <a:srgbClr val="1A1A1A"/>
              </a:solidFill>
              <a:latin typeface="Segoe UI" panose="020B0502040204020203" pitchFamily="34" charset="0"/>
              <a:ea typeface="Microsoft YaHei" panose="020B0503020204020204" pitchFamily="34" charset="-122"/>
            </a:endParaRPr>
          </a:p>
          <a:p>
            <a:pPr algn="just" defTabSz="914367"/>
            <a:r>
              <a:rPr lang="zh-CN" altLang="en-US" sz="1765" spc="-30" dirty="0">
                <a:solidFill>
                  <a:srgbClr val="1A1A1A"/>
                </a:solidFill>
                <a:latin typeface="Segoe UI" panose="020B0502040204020203" pitchFamily="34" charset="0"/>
                <a:ea typeface="Microsoft YaHei" panose="020B0503020204020204" pitchFamily="34" charset="-122"/>
              </a:rPr>
              <a:t>接下来，登录步骤将尝试使用机器人的身份验证支持获取访问令牌。 </a:t>
            </a:r>
          </a:p>
          <a:p>
            <a:pPr algn="just" defTabSz="914367"/>
            <a:endParaRPr lang="zh-CN" altLang="en-US" sz="1765" spc="-30" dirty="0">
              <a:solidFill>
                <a:srgbClr val="1A1A1A"/>
              </a:solidFill>
              <a:latin typeface="Segoe UI" panose="020B0502040204020203" pitchFamily="34" charset="0"/>
              <a:ea typeface="Microsoft YaHei" panose="020B0503020204020204" pitchFamily="34" charset="-122"/>
            </a:endParaRPr>
          </a:p>
          <a:p>
            <a:pPr algn="just" defTabSz="914367"/>
            <a:r>
              <a:rPr lang="zh-CN" altLang="en-US" sz="1765" spc="-30" dirty="0">
                <a:solidFill>
                  <a:srgbClr val="1A1A1A"/>
                </a:solidFill>
                <a:latin typeface="Segoe UI" panose="020B0502040204020203" pitchFamily="34" charset="0"/>
                <a:ea typeface="Microsoft YaHei" panose="020B0503020204020204" pitchFamily="34" charset="-122"/>
              </a:rPr>
              <a:t>如果成功，则使用在 </a:t>
            </a:r>
            <a:r>
              <a:rPr lang="en-US" altLang="zh-CN" sz="1765" spc="-30" dirty="0">
                <a:solidFill>
                  <a:srgbClr val="1A1A1A"/>
                </a:solidFill>
                <a:latin typeface="Segoe UI" panose="020B0502040204020203" pitchFamily="34" charset="0"/>
                <a:ea typeface="Microsoft YaHei" panose="020B0503020204020204" pitchFamily="34" charset="-122"/>
              </a:rPr>
              <a:t>OAuth </a:t>
            </a:r>
            <a:r>
              <a:rPr lang="zh-CN" altLang="en-US" sz="1765" spc="-30" dirty="0">
                <a:solidFill>
                  <a:srgbClr val="1A1A1A"/>
                </a:solidFill>
                <a:latin typeface="Segoe UI" panose="020B0502040204020203" pitchFamily="34" charset="0"/>
                <a:ea typeface="Microsoft YaHei" panose="020B0503020204020204" pitchFamily="34" charset="-122"/>
              </a:rPr>
              <a:t>流程中获得的访问令牌，向 </a:t>
            </a:r>
            <a:r>
              <a:rPr lang="en-US" altLang="zh-CN" sz="1765" spc="-30" dirty="0">
                <a:solidFill>
                  <a:srgbClr val="1A1A1A"/>
                </a:solidFill>
                <a:latin typeface="Segoe UI" panose="020B0502040204020203" pitchFamily="34" charset="0"/>
                <a:ea typeface="Microsoft YaHei" panose="020B0503020204020204" pitchFamily="34" charset="-122"/>
              </a:rPr>
              <a:t>Microsoft Graph </a:t>
            </a:r>
            <a:r>
              <a:rPr lang="zh-CN" altLang="en-US" sz="1765" spc="-30" dirty="0">
                <a:solidFill>
                  <a:srgbClr val="1A1A1A"/>
                </a:solidFill>
                <a:latin typeface="Segoe UI" panose="020B0502040204020203" pitchFamily="34" charset="0"/>
                <a:ea typeface="Microsoft YaHei" panose="020B0503020204020204" pitchFamily="34" charset="-122"/>
              </a:rPr>
              <a:t>提交请求，以显示从 </a:t>
            </a:r>
            <a:r>
              <a:rPr lang="en-US" altLang="zh-CN" sz="1765" spc="-30" dirty="0">
                <a:solidFill>
                  <a:srgbClr val="1A1A1A"/>
                </a:solidFill>
                <a:latin typeface="Segoe UI" panose="020B0502040204020203" pitchFamily="34" charset="0"/>
                <a:ea typeface="Microsoft YaHei" panose="020B0503020204020204" pitchFamily="34" charset="-122"/>
              </a:rPr>
              <a:t>Microsoft Graph </a:t>
            </a:r>
            <a:r>
              <a:rPr lang="zh-CN" altLang="en-US" sz="1765" spc="-30" dirty="0">
                <a:solidFill>
                  <a:srgbClr val="1A1A1A"/>
                </a:solidFill>
                <a:latin typeface="Segoe UI" panose="020B0502040204020203" pitchFamily="34" charset="0"/>
                <a:ea typeface="Microsoft YaHei" panose="020B0503020204020204" pitchFamily="34" charset="-122"/>
              </a:rPr>
              <a:t>返回的信息。</a:t>
            </a:r>
          </a:p>
          <a:p>
            <a:pPr algn="just" defTabSz="914367"/>
            <a:endParaRPr lang="zh-CN" altLang="en-US" sz="784" spc="-30" dirty="0">
              <a:solidFill>
                <a:srgbClr val="1A1A1A"/>
              </a:solidFill>
              <a:latin typeface="Segoe UI" panose="020B0502040204020203" pitchFamily="34" charset="0"/>
              <a:ea typeface="Microsoft YaHei" panose="020B0503020204020204" pitchFamily="34" charset="-122"/>
            </a:endParaRPr>
          </a:p>
          <a:p>
            <a:pPr algn="just" defTabSz="914367"/>
            <a:endParaRPr lang="zh-CN" altLang="en-US" sz="784" spc="-30" dirty="0">
              <a:solidFill>
                <a:srgbClr val="1A1A1A"/>
              </a:solidFill>
              <a:latin typeface="Segoe UI" panose="020B0502040204020203" pitchFamily="34" charset="0"/>
              <a:ea typeface="Microsoft YaHei" panose="020B0503020204020204" pitchFamily="34" charset="-122"/>
            </a:endParaRPr>
          </a:p>
        </p:txBody>
      </p:sp>
      <p:sp>
        <p:nvSpPr>
          <p:cNvPr id="12" name="Text Placeholder 2">
            <a:extLst>
              <a:ext uri="{FF2B5EF4-FFF2-40B4-BE49-F238E27FC236}">
                <a16:creationId xmlns:a16="http://schemas.microsoft.com/office/drawing/2014/main" id="{9E9F06A2-D331-4FB8-A059-57FAA4DF2717}"/>
              </a:ext>
              <a:ext uri="{C183D7F6-B498-43B3-948B-1728B52AA6E4}">
                <adec:decorative xmlns:adec="http://schemas.microsoft.com/office/drawing/2017/decorative" val="1"/>
              </a:ext>
            </a:extLst>
          </p:cNvPr>
          <p:cNvSpPr txBox="1">
            <a:spLocks/>
          </p:cNvSpPr>
          <p:nvPr/>
        </p:nvSpPr>
        <p:spPr>
          <a:xfrm>
            <a:off x="6194433" y="1149202"/>
            <a:ext cx="5085838" cy="147533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defPPr>
              <a:defRPr lang="en-US"/>
            </a:defPPr>
            <a:lvl1pPr defTabSz="932597">
              <a:lnSpc>
                <a:spcPct val="125000"/>
              </a:lnSpc>
              <a:defRPr sz="1836">
                <a:solidFill>
                  <a:srgbClr val="000000"/>
                </a:solidFill>
                <a:latin typeface="Segoe UI"/>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.addDialog(</a:t>
            </a:r>
            <a:r>
              <a:rPr lang="en-US" altLang="zh-CN" sz="1274">
                <a:solidFill>
                  <a:srgbClr val="0101FD"/>
                </a:solidFill>
                <a:latin typeface="SFMono-Regular"/>
                <a:ea typeface="Microsoft YaHei" panose="020B0503020204020204" pitchFamily="34" charset="-122"/>
              </a:rPr>
              <a:t>new</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WaterfallDialog(MAIN_WATERFALL_DIALOG, [</a:t>
            </a:r>
            <a:endParaRPr lang="zh-CN" altLang="en-US" sz="1274">
              <a:solidFill>
                <a:srgbClr val="171717"/>
              </a:solidFill>
              <a:latin typeface="SFMono-Regular"/>
              <a:ea typeface="Microsoft YaHei" panose="020B0503020204020204" pitchFamily="34" charset="-122"/>
            </a:endParaRPr>
          </a:p>
          <a:p>
            <a:pPr defTabSz="914225"/>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.promptStep.bind(</a:t>
            </a:r>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a:t>
            </a:r>
            <a:endParaRPr lang="zh-CN" altLang="en-US" sz="1274">
              <a:solidFill>
                <a:srgbClr val="171717"/>
              </a:solidFill>
              <a:latin typeface="SFMono-Regular"/>
              <a:ea typeface="Microsoft YaHei" panose="020B0503020204020204" pitchFamily="34" charset="-122"/>
            </a:endParaRPr>
          </a:p>
          <a:p>
            <a:pPr defTabSz="914225"/>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.displayMicrosoftGraphDataStep.bind(</a:t>
            </a:r>
            <a:r>
              <a:rPr lang="en-US" altLang="zh-CN" sz="1274">
                <a:solidFill>
                  <a:srgbClr val="0101FD"/>
                </a:solidFill>
                <a:latin typeface="SFMono-Regular"/>
                <a:ea typeface="Microsoft YaHei" panose="020B0503020204020204" pitchFamily="34" charset="-122"/>
              </a:rPr>
              <a:t>this</a:t>
            </a:r>
            <a:r>
              <a:rPr lang="en-US" altLang="zh-CN" sz="1274">
                <a:solidFill>
                  <a:srgbClr val="171717"/>
                </a:solidFill>
                <a:latin typeface="SFMono-Regular"/>
                <a:ea typeface="Microsoft YaHei" panose="020B0503020204020204" pitchFamily="34" charset="-122"/>
              </a:rPr>
              <a:t>) </a:t>
            </a:r>
            <a:endParaRPr lang="zh-CN" altLang="en-US" sz="1274">
              <a:solidFill>
                <a:srgbClr val="171717"/>
              </a:solidFill>
              <a:latin typeface="SFMono-Regular"/>
              <a:ea typeface="Microsoft YaHei" panose="020B0503020204020204" pitchFamily="34" charset="-122"/>
            </a:endParaRPr>
          </a:p>
          <a:p>
            <a:pPr defTabSz="914225"/>
            <a:r>
              <a:rPr lang="en-US" altLang="zh-CN" sz="1274">
                <a:solidFill>
                  <a:srgbClr val="171717"/>
                </a:solidFill>
                <a:latin typeface="SFMono-Regular"/>
                <a:ea typeface="Microsoft YaHei" panose="020B0503020204020204" pitchFamily="34" charset="-122"/>
              </a:rPr>
              <a:t>]));</a:t>
            </a:r>
            <a:endParaRPr lang="zh-CN" altLang="en-US" sz="1274" dirty="0">
              <a:solidFill>
                <a:srgbClr val="171717"/>
              </a:solidFill>
              <a:latin typeface="SFMono-Regular"/>
              <a:ea typeface="Microsoft YaHei" panose="020B0503020204020204" pitchFamily="34" charset="-122"/>
            </a:endParaRPr>
          </a:p>
        </p:txBody>
      </p:sp>
      <p:sp>
        <p:nvSpPr>
          <p:cNvPr id="4" name="New shape">
            <a:extLst>
              <a:ext uri="{FF2B5EF4-FFF2-40B4-BE49-F238E27FC236}">
                <a16:creationId xmlns:a16="http://schemas.microsoft.com/office/drawing/2014/main" id="{A3CE446B-8787-4457-9C2C-EA5A399B8C31}"/>
              </a:ext>
              <a:ext uri="{C183D7F6-B498-43B3-948B-1728B52AA6E4}">
                <adec:decorative xmlns:adec="http://schemas.microsoft.com/office/drawing/2017/decorative" val="1"/>
              </a:ext>
            </a:extLst>
          </p:cNvPr>
          <p:cNvSpPr/>
          <p:nvPr/>
        </p:nvSpPr>
        <p:spPr>
          <a:xfrm>
            <a:off x="6194433" y="2853361"/>
            <a:ext cx="5085836" cy="2944927"/>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lnSpc>
                <a:spcPct val="125000"/>
              </a:lnSpc>
            </a:pPr>
            <a:r>
              <a:rPr lang="en-US" altLang="zh-CN" sz="1274">
                <a:solidFill>
                  <a:srgbClr val="0101FD"/>
                </a:solidFill>
                <a:latin typeface="SFMono-Regular"/>
                <a:ea typeface="Microsoft YaHei" panose="020B0503020204020204" pitchFamily="34" charset="-122"/>
              </a:rPr>
              <a:t>public</a:t>
            </a: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async</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promptStep(stepContext: WaterfallStepContext): </a:t>
            </a:r>
            <a:r>
              <a:rPr lang="en-US" altLang="zh-CN" sz="1274">
                <a:solidFill>
                  <a:srgbClr val="0101FD"/>
                </a:solidFill>
                <a:latin typeface="SFMono-Regular"/>
                <a:ea typeface="Microsoft YaHei" panose="020B0503020204020204" pitchFamily="34" charset="-122"/>
              </a:rPr>
              <a:t>Promise</a:t>
            </a:r>
            <a:r>
              <a:rPr lang="en-US" altLang="zh-CN" sz="1274">
                <a:solidFill>
                  <a:srgbClr val="171717"/>
                </a:solidFill>
                <a:latin typeface="SFMono-Regular"/>
                <a:ea typeface="Microsoft YaHei" panose="020B0503020204020204" pitchFamily="34" charset="-122"/>
              </a:rPr>
              <a:t>&lt;DialogTurnResult&gt; {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try</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return</a:t>
            </a: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await</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stepContext.beginDialog(OAUTH_PROMPT_ID);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0101FD"/>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catch</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(err) {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console</a:t>
            </a:r>
            <a:r>
              <a:rPr lang="en-US" altLang="zh-CN" sz="1274">
                <a:solidFill>
                  <a:srgbClr val="171717"/>
                </a:solidFill>
                <a:latin typeface="SFMono-Regular"/>
                <a:ea typeface="Microsoft YaHei" panose="020B0503020204020204" pitchFamily="34" charset="-122"/>
              </a:rPr>
              <a:t>.error(err);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return</a:t>
            </a:r>
            <a:r>
              <a:rPr lang="zh-CN" altLang="en-US" sz="1274">
                <a:solidFill>
                  <a:srgbClr val="171717"/>
                </a:solidFill>
                <a:latin typeface="SFMono-Regular"/>
                <a:ea typeface="Microsoft YaHei" panose="020B0503020204020204" pitchFamily="34" charset="-122"/>
              </a:rPr>
              <a:t> </a:t>
            </a:r>
            <a:r>
              <a:rPr lang="en-US" altLang="zh-CN" sz="1274">
                <a:solidFill>
                  <a:srgbClr val="0101FD"/>
                </a:solidFill>
                <a:latin typeface="SFMono-Regular"/>
                <a:ea typeface="Microsoft YaHei" panose="020B0503020204020204" pitchFamily="34" charset="-122"/>
              </a:rPr>
              <a:t>await</a:t>
            </a:r>
            <a:r>
              <a:rPr lang="zh-CN" altLang="en-US" sz="1274">
                <a:solidFill>
                  <a:srgbClr val="171717"/>
                </a:solidFill>
                <a:latin typeface="SFMono-Regular"/>
                <a:ea typeface="Microsoft YaHei" panose="020B0503020204020204" pitchFamily="34" charset="-122"/>
              </a:rPr>
              <a:t> </a:t>
            </a:r>
            <a:r>
              <a:rPr lang="en-US" altLang="zh-CN" sz="1274">
                <a:solidFill>
                  <a:srgbClr val="171717"/>
                </a:solidFill>
                <a:latin typeface="SFMono-Regular"/>
                <a:ea typeface="Microsoft YaHei" panose="020B0503020204020204" pitchFamily="34" charset="-122"/>
              </a:rPr>
              <a:t>stepContext.endDialog(); </a:t>
            </a:r>
            <a:endParaRPr lang="zh-CN" altLang="en-US" sz="1274">
              <a:solidFill>
                <a:srgbClr val="171717"/>
              </a:solidFill>
              <a:latin typeface="SFMono-Regular"/>
              <a:ea typeface="Microsoft YaHei" panose="020B0503020204020204" pitchFamily="34" charset="-122"/>
            </a:endParaRPr>
          </a:p>
          <a:p>
            <a:pPr defTabSz="914225">
              <a:lnSpc>
                <a:spcPct val="125000"/>
              </a:lnSpc>
            </a:pPr>
            <a:r>
              <a:rPr lang="en-US" altLang="zh-CN" sz="1274">
                <a:solidFill>
                  <a:srgbClr val="171717"/>
                </a:solidFill>
                <a:latin typeface="SFMono-Regular"/>
                <a:ea typeface="Microsoft YaHei" panose="020B0503020204020204" pitchFamily="34" charset="-122"/>
              </a:rPr>
              <a:t>}</a:t>
            </a:r>
            <a:endParaRPr lang="zh-CN" altLang="en-US" sz="1274" dirty="0">
              <a:solidFill>
                <a:srgbClr val="000000"/>
              </a:solidFill>
              <a:latin typeface="SFMono-Regular"/>
              <a:ea typeface="Microsoft YaHei" panose="020B0503020204020204" pitchFamily="34" charset="-122"/>
              <a:cs typeface="Arial" pitchFamily="34" charset="0"/>
            </a:endParaRPr>
          </a:p>
        </p:txBody>
      </p:sp>
      <p:sp>
        <p:nvSpPr>
          <p:cNvPr id="5" name="New shape">
            <a:extLst>
              <a:ext uri="{FF2B5EF4-FFF2-40B4-BE49-F238E27FC236}">
                <a16:creationId xmlns:a16="http://schemas.microsoft.com/office/drawing/2014/main" id="{00A09C10-84B2-4727-8DC0-CADA71D58EBA}"/>
              </a:ext>
              <a:ext uri="{C183D7F6-B498-43B3-948B-1728B52AA6E4}">
                <adec:decorative xmlns:adec="http://schemas.microsoft.com/office/drawing/2017/decorative" val="1"/>
              </a:ext>
            </a:extLst>
          </p:cNvPr>
          <p:cNvSpPr/>
          <p:nvPr/>
        </p:nvSpPr>
        <p:spPr>
          <a:xfrm>
            <a:off x="6194433" y="2657150"/>
            <a:ext cx="5085836"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sz="1568">
                <a:solidFill>
                  <a:srgbClr val="000000"/>
                </a:solidFill>
                <a:latin typeface="Segoe UI" panose="020B0502040204020203" pitchFamily="34" charset="0"/>
                <a:ea typeface="Microsoft YaHei" panose="020B0503020204020204" pitchFamily="34" charset="-122"/>
                <a:cs typeface="Arial" pitchFamily="34" charset="0"/>
              </a:rPr>
              <a:t>TypeScript</a:t>
            </a:r>
            <a:endParaRPr lang="en-US" altLang="zh-CN" sz="1568"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10" name="New shape">
            <a:extLst>
              <a:ext uri="{FF2B5EF4-FFF2-40B4-BE49-F238E27FC236}">
                <a16:creationId xmlns:a16="http://schemas.microsoft.com/office/drawing/2014/main" id="{2730DDB9-5853-45F4-8B73-4571DF3D428F}"/>
              </a:ext>
              <a:ext uri="{C183D7F6-B498-43B3-948B-1728B52AA6E4}">
                <adec:decorative xmlns:adec="http://schemas.microsoft.com/office/drawing/2017/decorative" val="1"/>
              </a:ext>
            </a:extLst>
          </p:cNvPr>
          <p:cNvSpPr/>
          <p:nvPr/>
        </p:nvSpPr>
        <p:spPr>
          <a:xfrm>
            <a:off x="6194434" y="920374"/>
            <a:ext cx="5085837"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sz="1568">
                <a:solidFill>
                  <a:srgbClr val="000000"/>
                </a:solidFill>
                <a:latin typeface="Segoe UI" panose="020B0502040204020203" pitchFamily="34" charset="0"/>
                <a:ea typeface="Microsoft YaHei" panose="020B0503020204020204" pitchFamily="34" charset="-122"/>
                <a:cs typeface="Arial" pitchFamily="34" charset="0"/>
              </a:rPr>
              <a:t>TypeScript</a:t>
            </a:r>
            <a:endParaRPr lang="en-US" altLang="zh-CN" sz="1568"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28108559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09230C9-5E25-4E4C-B8CE-CFF28247185B}"/>
              </a:ext>
              <a:ext uri="{C183D7F6-B498-43B3-948B-1728B52AA6E4}">
                <adec:decorative xmlns:adec="http://schemas.microsoft.com/office/drawing/2017/decorative" val="1"/>
              </a:ext>
            </a:extLst>
          </p:cNvPr>
          <p:cNvSpPr txBox="1"/>
          <p:nvPr/>
        </p:nvSpPr>
        <p:spPr>
          <a:xfrm>
            <a:off x="669063" y="1504086"/>
            <a:ext cx="10749812" cy="456947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defPPr>
              <a:defRPr lang="en-US"/>
            </a:defPPr>
            <a:lvl1pPr defTabSz="932597">
              <a:lnSpc>
                <a:spcPct val="125000"/>
              </a:lnSpc>
              <a:defRPr sz="1300" b="0" i="0">
                <a:solidFill>
                  <a:srgbClr val="0101FD"/>
                </a:solidFill>
                <a:effectLst/>
                <a:latin typeface="SFMono-Regular"/>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altLang="zh-CN" sz="1176">
                <a:latin typeface="SFMono-Regular"/>
                <a:ea typeface="Microsoft YaHei" panose="020B0503020204020204" pitchFamily="34" charset="-122"/>
              </a:rPr>
              <a:t>public</a:t>
            </a:r>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async</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displayMicrosoftGraphDataStep(stepContext: WaterfallStepContext): </a:t>
            </a:r>
            <a:r>
              <a:rPr lang="en-US" altLang="zh-CN" sz="1176">
                <a:latin typeface="SFMono-Regular"/>
                <a:ea typeface="Microsoft YaHei" panose="020B0503020204020204" pitchFamily="34" charset="-122"/>
              </a:rPr>
              <a:t>Promise</a:t>
            </a:r>
            <a:r>
              <a:rPr lang="en-US" altLang="zh-CN" sz="1176">
                <a:solidFill>
                  <a:srgbClr val="171717"/>
                </a:solidFill>
                <a:latin typeface="SFMono-Regular"/>
                <a:ea typeface="Microsoft YaHei" panose="020B0503020204020204" pitchFamily="34" charset="-122"/>
              </a:rPr>
              <a:t>&lt;DialogTurnResult&gt; { </a:t>
            </a:r>
            <a:endParaRPr lang="zh-CN" altLang="en-US" sz="1176">
              <a:solidFill>
                <a:srgbClr val="171717"/>
              </a:solidFill>
              <a:latin typeface="SFMono-Regular"/>
              <a:ea typeface="Microsoft YaHei" panose="020B0503020204020204" pitchFamily="34" charset="-122"/>
            </a:endParaRPr>
          </a:p>
          <a:p>
            <a:pPr defTabSz="914225"/>
            <a:r>
              <a:rPr lang="en-US" altLang="zh-CN" sz="1176">
                <a:solidFill>
                  <a:srgbClr val="008000"/>
                </a:solidFill>
                <a:latin typeface="SFMono-Regular"/>
                <a:ea typeface="Microsoft YaHei" panose="020B0503020204020204" pitchFamily="34" charset="-122"/>
              </a:rPr>
              <a:t>// get token from prev step (or directly from the prompt itself)</a:t>
            </a:r>
            <a:r>
              <a:rPr lang="zh-CN" altLang="en-US" sz="1176">
                <a:solidFill>
                  <a:srgbClr val="171717"/>
                </a:solidFill>
                <a:latin typeface="SFMono-Regular"/>
                <a:ea typeface="Microsoft YaHei" panose="020B0503020204020204" pitchFamily="34" charset="-122"/>
              </a:rPr>
              <a:t> </a:t>
            </a:r>
          </a:p>
          <a:p>
            <a:pPr defTabSz="914225"/>
            <a:r>
              <a:rPr lang="en-US" altLang="zh-CN" sz="1176">
                <a:latin typeface="SFMono-Regular"/>
                <a:ea typeface="Microsoft YaHei" panose="020B0503020204020204" pitchFamily="34" charset="-122"/>
              </a:rPr>
              <a:t>const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tokenResponse = stepContext.result; </a:t>
            </a:r>
            <a:endParaRPr lang="zh-CN" altLang="en-US" sz="1176">
              <a:solidFill>
                <a:srgbClr val="171717"/>
              </a:solidFill>
              <a:latin typeface="SFMono-Regular"/>
              <a:ea typeface="Microsoft YaHei" panose="020B0503020204020204" pitchFamily="34" charset="-122"/>
            </a:endParaRPr>
          </a:p>
          <a:p>
            <a:pPr defTabSz="914225"/>
            <a:r>
              <a:rPr lang="en-US" altLang="zh-CN" sz="1176">
                <a:latin typeface="SFMono-Regular"/>
                <a:ea typeface="Microsoft YaHei" panose="020B0503020204020204" pitchFamily="34" charset="-122"/>
              </a:rPr>
              <a:t>if</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(!tokenResponse?.token) {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stepContext.context.sendActivity(</a:t>
            </a:r>
            <a:r>
              <a:rPr lang="en-US" altLang="zh-CN" sz="1176">
                <a:solidFill>
                  <a:srgbClr val="A31515"/>
                </a:solidFill>
                <a:latin typeface="SFMono-Regular"/>
                <a:ea typeface="Microsoft YaHei" panose="020B0503020204020204" pitchFamily="34" charset="-122"/>
              </a:rPr>
              <a:t>"Login not successful, please try again."</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en-US" altLang="zh-CN"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else</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const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msGraphClient = </a:t>
            </a:r>
            <a:r>
              <a:rPr lang="en-US" altLang="zh-CN" sz="1176">
                <a:latin typeface="SFMono-Regular"/>
                <a:ea typeface="Microsoft YaHei" panose="020B0503020204020204" pitchFamily="34" charset="-122"/>
              </a:rPr>
              <a:t>new</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MsGraphHelper(tokenResponse?.token); </a:t>
            </a:r>
            <a:endParaRPr lang="zh-CN" altLang="en-US" sz="1176">
              <a:solidFill>
                <a:srgbClr val="171717"/>
              </a:solidFill>
              <a:latin typeface="SFMono-Regular"/>
              <a:ea typeface="Microsoft YaHei" panose="020B0503020204020204" pitchFamily="34" charset="-122"/>
            </a:endParaRPr>
          </a:p>
          <a:p>
            <a:pPr defTabSz="914225"/>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const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user =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msGraphClient.getCurrentUser();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stepContext.context.sendActivity(</a:t>
            </a:r>
            <a:r>
              <a:rPr lang="en-US" altLang="zh-CN" sz="1176">
                <a:solidFill>
                  <a:srgbClr val="A31515"/>
                </a:solidFill>
                <a:latin typeface="SFMono-Regular"/>
                <a:ea typeface="Microsoft YaHei" panose="020B0503020204020204" pitchFamily="34" charset="-122"/>
              </a:rPr>
              <a:t>`Thank you for signing in </a:t>
            </a:r>
            <a:r>
              <a:rPr lang="en-US" altLang="zh-CN" sz="1176">
                <a:solidFill>
                  <a:srgbClr val="0451A5"/>
                </a:solidFill>
                <a:latin typeface="SFMono-Regular"/>
                <a:ea typeface="Microsoft YaHei" panose="020B0503020204020204" pitchFamily="34" charset="-122"/>
              </a:rPr>
              <a:t>${user.displayName </a:t>
            </a:r>
            <a:r>
              <a:rPr lang="en-US" altLang="zh-CN" sz="1176">
                <a:latin typeface="SFMono-Regular"/>
                <a:ea typeface="Microsoft YaHei" panose="020B0503020204020204" pitchFamily="34" charset="-122"/>
              </a:rPr>
              <a:t>as</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string</a:t>
            </a:r>
            <a:r>
              <a:rPr lang="en-US" altLang="zh-CN" sz="1176">
                <a:solidFill>
                  <a:srgbClr val="0451A5"/>
                </a:solidFill>
                <a:latin typeface="SFMono-Regular"/>
                <a:ea typeface="Microsoft YaHei" panose="020B0503020204020204" pitchFamily="34" charset="-122"/>
              </a:rPr>
              <a:t>}</a:t>
            </a:r>
            <a:r>
              <a:rPr lang="zh-CN" altLang="en-US" sz="1176">
                <a:solidFill>
                  <a:srgbClr val="A31515"/>
                </a:solidFill>
                <a:latin typeface="SFMono-Regular"/>
                <a:ea typeface="Microsoft YaHei" panose="020B0503020204020204" pitchFamily="34" charset="-122"/>
              </a:rPr>
              <a:t> </a:t>
            </a:r>
            <a:r>
              <a:rPr lang="en-US" altLang="zh-CN" sz="1176">
                <a:solidFill>
                  <a:srgbClr val="A31515"/>
                </a:solidFill>
                <a:latin typeface="SFMono-Regular"/>
                <a:ea typeface="Microsoft YaHei" panose="020B0503020204020204" pitchFamily="34" charset="-122"/>
              </a:rPr>
              <a:t>(</a:t>
            </a:r>
            <a:r>
              <a:rPr lang="en-US" altLang="zh-CN" sz="1176">
                <a:solidFill>
                  <a:srgbClr val="0451A5"/>
                </a:solidFill>
                <a:latin typeface="SFMono-Regular"/>
                <a:ea typeface="Microsoft YaHei" panose="020B0503020204020204" pitchFamily="34" charset="-122"/>
              </a:rPr>
              <a:t>${user.userPrincipalName </a:t>
            </a:r>
            <a:r>
              <a:rPr lang="en-US" altLang="zh-CN" sz="1176">
                <a:latin typeface="SFMono-Regular"/>
                <a:ea typeface="Microsoft YaHei" panose="020B0503020204020204" pitchFamily="34" charset="-122"/>
              </a:rPr>
              <a:t>as</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string</a:t>
            </a:r>
            <a:r>
              <a:rPr lang="en-US" altLang="zh-CN" sz="1176">
                <a:solidFill>
                  <a:srgbClr val="0451A5"/>
                </a:solidFill>
                <a:latin typeface="SFMono-Regular"/>
                <a:ea typeface="Microsoft YaHei" panose="020B0503020204020204" pitchFamily="34" charset="-122"/>
              </a:rPr>
              <a:t>}</a:t>
            </a:r>
            <a:r>
              <a:rPr lang="en-US" altLang="zh-CN" sz="1176">
                <a:solidFill>
                  <a:srgbClr val="A31515"/>
                </a:solidFill>
                <a:latin typeface="SFMono-Regular"/>
                <a:ea typeface="Microsoft YaHei" panose="020B0503020204020204" pitchFamily="34" charset="-122"/>
              </a:rPr>
              <a:t>)!`</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stepContext.context.sendActivity(</a:t>
            </a:r>
            <a:r>
              <a:rPr lang="en-US" altLang="zh-CN" sz="1176">
                <a:solidFill>
                  <a:srgbClr val="A31515"/>
                </a:solidFill>
                <a:latin typeface="SFMono-Regular"/>
                <a:ea typeface="Microsoft YaHei" panose="020B0503020204020204" pitchFamily="34" charset="-122"/>
              </a:rPr>
              <a:t>`I can retrieve your details from Microsoft Graph using my support for SSO! For example...`</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const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email =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msGraphClient.getMostRecentEmail(); </a:t>
            </a:r>
            <a:endParaRPr lang="zh-CN" altLang="en-US" sz="1176">
              <a:solidFill>
                <a:srgbClr val="171717"/>
              </a:solidFill>
              <a:latin typeface="SFMono-Regular"/>
              <a:ea typeface="Microsoft YaHei" panose="020B0503020204020204" pitchFamily="34" charset="-122"/>
            </a:endParaRPr>
          </a:p>
          <a:p>
            <a:pPr defTabSz="914225"/>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stepContext.context.sendActivity(</a:t>
            </a:r>
            <a:r>
              <a:rPr lang="en-US" altLang="zh-CN" sz="1176">
                <a:solidFill>
                  <a:srgbClr val="A31515"/>
                </a:solidFill>
                <a:latin typeface="SFMono-Regular"/>
                <a:ea typeface="Microsoft YaHei" panose="020B0503020204020204" pitchFamily="34" charset="-122"/>
              </a:rPr>
              <a:t>`Your most recent email about "</a:t>
            </a:r>
            <a:r>
              <a:rPr lang="en-US" altLang="zh-CN" sz="1176">
                <a:solidFill>
                  <a:srgbClr val="0451A5"/>
                </a:solidFill>
                <a:latin typeface="SFMono-Regular"/>
                <a:ea typeface="Microsoft YaHei" panose="020B0503020204020204" pitchFamily="34" charset="-122"/>
              </a:rPr>
              <a:t>${email.subject </a:t>
            </a:r>
            <a:r>
              <a:rPr lang="en-US" altLang="zh-CN" sz="1176">
                <a:latin typeface="SFMono-Regular"/>
                <a:ea typeface="Microsoft YaHei" panose="020B0503020204020204" pitchFamily="34" charset="-122"/>
              </a:rPr>
              <a:t>as</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string</a:t>
            </a:r>
            <a:r>
              <a:rPr lang="en-US" altLang="zh-CN" sz="1176">
                <a:solidFill>
                  <a:srgbClr val="0451A5"/>
                </a:solidFill>
                <a:latin typeface="SFMono-Regular"/>
                <a:ea typeface="Microsoft YaHei" panose="020B0503020204020204" pitchFamily="34" charset="-122"/>
              </a:rPr>
              <a:t>}</a:t>
            </a:r>
            <a:r>
              <a:rPr lang="en-US" altLang="zh-CN" sz="1176">
                <a:solidFill>
                  <a:srgbClr val="A31515"/>
                </a:solidFill>
                <a:latin typeface="SFMono-Regular"/>
                <a:ea typeface="Microsoft YaHei" panose="020B0503020204020204" pitchFamily="34" charset="-122"/>
              </a:rPr>
              <a:t>" was received at </a:t>
            </a:r>
            <a:r>
              <a:rPr lang="en-US" altLang="zh-CN" sz="1176">
                <a:solidFill>
                  <a:srgbClr val="0451A5"/>
                </a:solidFill>
                <a:latin typeface="SFMono-Regular"/>
                <a:ea typeface="Microsoft YaHei" panose="020B0503020204020204" pitchFamily="34" charset="-122"/>
              </a:rPr>
              <a:t>${</a:t>
            </a:r>
            <a:r>
              <a:rPr lang="en-US" altLang="zh-CN" sz="1176">
                <a:latin typeface="SFMono-Regular"/>
                <a:ea typeface="Microsoft YaHei" panose="020B0503020204020204" pitchFamily="34" charset="-122"/>
              </a:rPr>
              <a:t>new</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Date</a:t>
            </a:r>
            <a:r>
              <a:rPr lang="en-US" altLang="zh-CN" sz="1176">
                <a:solidFill>
                  <a:srgbClr val="0451A5"/>
                </a:solidFill>
                <a:latin typeface="SFMono-Regular"/>
                <a:ea typeface="Microsoft YaHei" panose="020B0503020204020204" pitchFamily="34" charset="-122"/>
              </a:rPr>
              <a:t>(email.receivedDateTime </a:t>
            </a:r>
            <a:r>
              <a:rPr lang="en-US" altLang="zh-CN" sz="1176">
                <a:latin typeface="SFMono-Regular"/>
                <a:ea typeface="Microsoft YaHei" panose="020B0503020204020204" pitchFamily="34" charset="-122"/>
              </a:rPr>
              <a:t>as</a:t>
            </a:r>
            <a:r>
              <a:rPr lang="zh-CN" altLang="en-US" sz="1176">
                <a:solidFill>
                  <a:srgbClr val="0451A5"/>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string</a:t>
            </a:r>
            <a:r>
              <a:rPr lang="en-US" altLang="zh-CN" sz="1176">
                <a:solidFill>
                  <a:srgbClr val="0451A5"/>
                </a:solidFill>
                <a:latin typeface="SFMono-Regular"/>
                <a:ea typeface="Microsoft YaHei" panose="020B0503020204020204" pitchFamily="34" charset="-122"/>
              </a:rPr>
              <a:t>).toLocaleString()}</a:t>
            </a:r>
            <a:r>
              <a:rPr lang="en-US" altLang="zh-CN" sz="1176">
                <a:solidFill>
                  <a:srgbClr val="A31515"/>
                </a:solidFill>
                <a:latin typeface="SFMono-Regular"/>
                <a:ea typeface="Microsoft YaHei" panose="020B0503020204020204" pitchFamily="34" charset="-122"/>
              </a:rPr>
              <a:t>.`</a:t>
            </a:r>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en-US" altLang="zh-CN" sz="1176">
                <a:solidFill>
                  <a:srgbClr val="171717"/>
                </a:solidFill>
                <a:latin typeface="SFMono-Regular"/>
                <a:ea typeface="Microsoft YaHei" panose="020B0503020204020204" pitchFamily="34" charset="-122"/>
              </a:rPr>
              <a:t>} </a:t>
            </a:r>
            <a:endParaRPr lang="zh-CN" altLang="en-US" sz="1176">
              <a:solidFill>
                <a:srgbClr val="171717"/>
              </a:solidFill>
              <a:latin typeface="SFMono-Regular"/>
              <a:ea typeface="Microsoft YaHei" panose="020B0503020204020204" pitchFamily="34" charset="-122"/>
            </a:endParaRPr>
          </a:p>
          <a:p>
            <a:pPr defTabSz="914225"/>
            <a:r>
              <a:rPr lang="en-US" altLang="zh-CN" sz="1176">
                <a:latin typeface="SFMono-Regular"/>
                <a:ea typeface="Microsoft YaHei" panose="020B0503020204020204" pitchFamily="34" charset="-122"/>
              </a:rPr>
              <a:t>return</a:t>
            </a:r>
            <a:r>
              <a:rPr lang="zh-CN" altLang="en-US" sz="1176">
                <a:solidFill>
                  <a:srgbClr val="171717"/>
                </a:solidFill>
                <a:latin typeface="SFMono-Regular"/>
                <a:ea typeface="Microsoft YaHei" panose="020B0503020204020204" pitchFamily="34" charset="-122"/>
              </a:rPr>
              <a:t> </a:t>
            </a:r>
            <a:r>
              <a:rPr lang="en-US" altLang="zh-CN" sz="1176">
                <a:latin typeface="SFMono-Regular"/>
                <a:ea typeface="Microsoft YaHei" panose="020B0503020204020204" pitchFamily="34" charset="-122"/>
              </a:rPr>
              <a:t>await</a:t>
            </a:r>
            <a:r>
              <a:rPr lang="zh-CN" altLang="en-US" sz="1176">
                <a:solidFill>
                  <a:srgbClr val="171717"/>
                </a:solidFill>
                <a:latin typeface="SFMono-Regular"/>
                <a:ea typeface="Microsoft YaHei" panose="020B0503020204020204" pitchFamily="34" charset="-122"/>
              </a:rPr>
              <a:t> </a:t>
            </a:r>
            <a:r>
              <a:rPr lang="en-US" altLang="zh-CN" sz="1176">
                <a:solidFill>
                  <a:srgbClr val="171717"/>
                </a:solidFill>
                <a:latin typeface="SFMono-Regular"/>
                <a:ea typeface="Microsoft YaHei" panose="020B0503020204020204" pitchFamily="34" charset="-122"/>
              </a:rPr>
              <a:t>stepContext.endDialog(); </a:t>
            </a:r>
            <a:endParaRPr lang="zh-CN" altLang="en-US" sz="1176">
              <a:solidFill>
                <a:srgbClr val="171717"/>
              </a:solidFill>
              <a:latin typeface="SFMono-Regular"/>
              <a:ea typeface="Microsoft YaHei" panose="020B0503020204020204" pitchFamily="34" charset="-122"/>
            </a:endParaRPr>
          </a:p>
          <a:p>
            <a:pPr defTabSz="914225"/>
            <a:r>
              <a:rPr lang="en-US" altLang="zh-CN" sz="1176">
                <a:solidFill>
                  <a:srgbClr val="171717"/>
                </a:solidFill>
                <a:latin typeface="SFMono-Regular"/>
                <a:ea typeface="Microsoft YaHei" panose="020B0503020204020204" pitchFamily="34" charset="-122"/>
              </a:rPr>
              <a:t>}</a:t>
            </a:r>
            <a:endParaRPr lang="zh-CN" altLang="en-US" sz="1176" dirty="0">
              <a:latin typeface="SFMono-Regular"/>
              <a:ea typeface="Microsoft YaHei" panose="020B0503020204020204" pitchFamily="34" charset="-122"/>
            </a:endParaRPr>
          </a:p>
        </p:txBody>
      </p:sp>
      <p:sp>
        <p:nvSpPr>
          <p:cNvPr id="3" name="Title 2">
            <a:extLst>
              <a:ext uri="{FF2B5EF4-FFF2-40B4-BE49-F238E27FC236}">
                <a16:creationId xmlns:a16="http://schemas.microsoft.com/office/drawing/2014/main" id="{3477FBA4-9DC0-4065-B9E2-A7A2D2AE022F}"/>
              </a:ext>
            </a:extLst>
          </p:cNvPr>
          <p:cNvSpPr>
            <a:spLocks noGrp="1"/>
          </p:cNvSpPr>
          <p:nvPr>
            <p:ph type="title"/>
          </p:nvPr>
        </p:nvSpPr>
        <p:spPr>
          <a:xfrm>
            <a:off x="586740" y="203482"/>
            <a:ext cx="11018520" cy="430826"/>
          </a:xfrm>
        </p:spPr>
        <p:txBody>
          <a:bodyPr/>
          <a:lstStyle/>
          <a:p>
            <a:r>
              <a:rPr lang="zh-CN" altLang="en-US" b="1" dirty="0">
                <a:latin typeface="Segoe UI Semibold" panose="020B0702040204020203" pitchFamily="34" charset="0"/>
                <a:ea typeface="Microsoft YaHei" panose="020B0503020204020204" pitchFamily="34" charset="-122"/>
              </a:rPr>
              <a:t>为 </a:t>
            </a:r>
            <a:r>
              <a:rPr lang="en-US" altLang="zh-CN" b="1" dirty="0">
                <a:latin typeface="Segoe UI Semibold" panose="020B0702040204020203" pitchFamily="34" charset="0"/>
                <a:ea typeface="Microsoft YaHei" panose="020B0503020204020204" pitchFamily="34" charset="-122"/>
              </a:rPr>
              <a:t>Microsoft Teams </a:t>
            </a:r>
            <a:r>
              <a:rPr lang="zh-CN" altLang="en-US" b="1" dirty="0">
                <a:latin typeface="Segoe UI Semibold" panose="020B0702040204020203" pitchFamily="34" charset="0"/>
                <a:ea typeface="Microsoft YaHei" panose="020B0503020204020204" pitchFamily="34" charset="-122"/>
              </a:rPr>
              <a:t>编码 </a:t>
            </a:r>
            <a:r>
              <a:rPr lang="en-US" altLang="zh-CN" b="1" dirty="0">
                <a:latin typeface="Segoe UI Semibold" panose="020B0702040204020203" pitchFamily="34" charset="0"/>
                <a:ea typeface="Microsoft YaHei" panose="020B0503020204020204" pitchFamily="34" charset="-122"/>
              </a:rPr>
              <a:t>SSO </a:t>
            </a:r>
            <a:r>
              <a:rPr lang="zh-CN" altLang="en-US" b="1" dirty="0">
                <a:latin typeface="Segoe UI Semibold" panose="020B0702040204020203" pitchFamily="34" charset="0"/>
                <a:ea typeface="Microsoft YaHei" panose="020B0503020204020204" pitchFamily="34" charset="-122"/>
              </a:rPr>
              <a:t>机器人</a:t>
            </a:r>
          </a:p>
        </p:txBody>
      </p:sp>
      <p:sp>
        <p:nvSpPr>
          <p:cNvPr id="5" name="TextBox 4">
            <a:extLst>
              <a:ext uri="{FF2B5EF4-FFF2-40B4-BE49-F238E27FC236}">
                <a16:creationId xmlns:a16="http://schemas.microsoft.com/office/drawing/2014/main" id="{2F52EB0B-6D02-4FBA-A39A-F9132C0F0FE9}"/>
              </a:ext>
            </a:extLst>
          </p:cNvPr>
          <p:cNvSpPr txBox="1"/>
          <p:nvPr/>
        </p:nvSpPr>
        <p:spPr>
          <a:xfrm>
            <a:off x="586740" y="646973"/>
            <a:ext cx="10832135" cy="574901"/>
          </a:xfrm>
          <a:prstGeom prst="rect">
            <a:avLst/>
          </a:prstGeom>
          <a:noFill/>
        </p:spPr>
        <p:txBody>
          <a:bodyPr wrap="square">
            <a:spAutoFit/>
          </a:bodyPr>
          <a:lstStyle/>
          <a:p>
            <a:pPr defTabSz="914367"/>
            <a:r>
              <a:rPr lang="zh-CN" altLang="en-US" sz="1568" dirty="0">
                <a:solidFill>
                  <a:srgbClr val="171717"/>
                </a:solidFill>
                <a:latin typeface="Segoe UI" panose="020B0502040204020203" pitchFamily="34" charset="0"/>
                <a:ea typeface="Microsoft YaHei" panose="020B0503020204020204" pitchFamily="34" charset="-122"/>
              </a:rPr>
              <a:t>接下来，登录步骤将尝试使用机器人的身份验证支持获取访问令牌。 如果成功，则使用在 </a:t>
            </a:r>
            <a:r>
              <a:rPr lang="en-US" altLang="zh-CN" sz="1568" dirty="0">
                <a:solidFill>
                  <a:srgbClr val="171717"/>
                </a:solidFill>
                <a:latin typeface="Segoe UI" panose="020B0502040204020203" pitchFamily="34" charset="0"/>
                <a:ea typeface="Microsoft YaHei" panose="020B0503020204020204" pitchFamily="34" charset="-122"/>
              </a:rPr>
              <a:t>OAuth </a:t>
            </a:r>
            <a:r>
              <a:rPr lang="zh-CN" altLang="en-US" sz="1568" dirty="0">
                <a:solidFill>
                  <a:srgbClr val="171717"/>
                </a:solidFill>
                <a:latin typeface="Segoe UI" panose="020B0502040204020203" pitchFamily="34" charset="0"/>
                <a:ea typeface="Microsoft YaHei" panose="020B0503020204020204" pitchFamily="34" charset="-122"/>
              </a:rPr>
              <a:t>流程中获得的访问令牌，向 </a:t>
            </a:r>
            <a:r>
              <a:rPr lang="en-US" altLang="zh-CN" sz="1568" dirty="0">
                <a:solidFill>
                  <a:srgbClr val="171717"/>
                </a:solidFill>
                <a:latin typeface="Segoe UI" panose="020B0502040204020203" pitchFamily="34" charset="0"/>
                <a:ea typeface="Microsoft YaHei" panose="020B0503020204020204" pitchFamily="34" charset="-122"/>
              </a:rPr>
              <a:t>Microsoft Graph </a:t>
            </a:r>
            <a:r>
              <a:rPr lang="zh-CN" altLang="en-US" sz="1568" dirty="0">
                <a:solidFill>
                  <a:srgbClr val="171717"/>
                </a:solidFill>
                <a:latin typeface="Segoe UI" panose="020B0502040204020203" pitchFamily="34" charset="0"/>
                <a:ea typeface="Microsoft YaHei" panose="020B0503020204020204" pitchFamily="34" charset="-122"/>
              </a:rPr>
              <a:t>提交请求，以显示从 </a:t>
            </a:r>
            <a:r>
              <a:rPr lang="en-US" altLang="zh-CN" sz="1568" dirty="0">
                <a:solidFill>
                  <a:srgbClr val="171717"/>
                </a:solidFill>
                <a:latin typeface="Segoe UI" panose="020B0502040204020203" pitchFamily="34" charset="0"/>
                <a:ea typeface="Microsoft YaHei" panose="020B0503020204020204" pitchFamily="34" charset="-122"/>
              </a:rPr>
              <a:t>Microsoft Graph </a:t>
            </a:r>
            <a:r>
              <a:rPr lang="zh-CN" altLang="en-US" sz="1568" dirty="0">
                <a:solidFill>
                  <a:srgbClr val="171717"/>
                </a:solidFill>
                <a:latin typeface="Segoe UI" panose="020B0502040204020203" pitchFamily="34" charset="0"/>
                <a:ea typeface="Microsoft YaHei" panose="020B0503020204020204" pitchFamily="34" charset="-122"/>
              </a:rPr>
              <a:t>返回的信息：</a:t>
            </a:r>
            <a:endParaRPr lang="zh-CN" altLang="en-US" sz="1568" dirty="0">
              <a:solidFill>
                <a:srgbClr val="1A1A1A"/>
              </a:solidFill>
              <a:latin typeface="Segoe UI" panose="020B0502040204020203" pitchFamily="34" charset="0"/>
              <a:ea typeface="Microsoft YaHei" panose="020B0503020204020204" pitchFamily="34" charset="-122"/>
            </a:endParaRPr>
          </a:p>
        </p:txBody>
      </p:sp>
      <p:sp>
        <p:nvSpPr>
          <p:cNvPr id="4" name="New shape">
            <a:extLst>
              <a:ext uri="{FF2B5EF4-FFF2-40B4-BE49-F238E27FC236}">
                <a16:creationId xmlns:a16="http://schemas.microsoft.com/office/drawing/2014/main" id="{4D7D7AE8-BA5B-41B8-B985-67183D79DFC1}"/>
              </a:ext>
              <a:ext uri="{C183D7F6-B498-43B3-948B-1728B52AA6E4}">
                <adec:decorative xmlns:adec="http://schemas.microsoft.com/office/drawing/2017/decorative" val="1"/>
              </a:ext>
            </a:extLst>
          </p:cNvPr>
          <p:cNvSpPr/>
          <p:nvPr/>
        </p:nvSpPr>
        <p:spPr>
          <a:xfrm>
            <a:off x="669063" y="1409299"/>
            <a:ext cx="11073631" cy="331899"/>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sz="1568">
                <a:solidFill>
                  <a:srgbClr val="000000"/>
                </a:solidFill>
                <a:latin typeface="Segoe UI" panose="020B0502040204020203" pitchFamily="34" charset="0"/>
                <a:ea typeface="Microsoft YaHei" panose="020B0503020204020204" pitchFamily="34" charset="-122"/>
                <a:cs typeface="Arial" pitchFamily="34" charset="0"/>
              </a:rPr>
              <a:t>TypeScript</a:t>
            </a:r>
            <a:endParaRPr lang="en-US" altLang="zh-CN" sz="1568"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extLst>
      <p:ext uri="{BB962C8B-B14F-4D97-AF65-F5344CB8AC3E}">
        <p14:creationId xmlns:p14="http://schemas.microsoft.com/office/powerpoint/2010/main" val="409907047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590166" y="3339353"/>
            <a:ext cx="10527689" cy="603453"/>
          </a:xfrm>
        </p:spPr>
        <p:txBody>
          <a:bodyPr/>
          <a:lstStyle/>
          <a:p>
            <a:r>
              <a:rPr lang="zh-CN" altLang="en-US" sz="3921" b="1" spc="0" dirty="0">
                <a:solidFill>
                  <a:schemeClr val="tx1"/>
                </a:solidFill>
                <a:latin typeface="Segoe UI Semibold" panose="020B0702040204020203" pitchFamily="34" charset="0"/>
                <a:ea typeface="Microsoft YaHei" panose="020B0503020204020204" pitchFamily="34" charset="-122"/>
              </a:rPr>
              <a:t>谢谢！  </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Tree>
    <p:extLst>
      <p:ext uri="{BB962C8B-B14F-4D97-AF65-F5344CB8AC3E}">
        <p14:creationId xmlns:p14="http://schemas.microsoft.com/office/powerpoint/2010/main" val="282700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3C61-70FC-1840-98DD-F44E2B0410EE}"/>
              </a:ext>
            </a:extLst>
          </p:cNvPr>
          <p:cNvSpPr>
            <a:spLocks noGrp="1"/>
          </p:cNvSpPr>
          <p:nvPr>
            <p:ph type="title"/>
          </p:nvPr>
        </p:nvSpPr>
        <p:spPr>
          <a:xfrm>
            <a:off x="584201" y="345590"/>
            <a:ext cx="11018520" cy="430826"/>
          </a:xfrm>
        </p:spPr>
        <p:txBody>
          <a:bodyPr>
            <a:normAutofit/>
          </a:bodyPr>
          <a:lstStyle/>
          <a:p>
            <a:r>
              <a:rPr lang="zh-CN" altLang="en-US" b="1" dirty="0">
                <a:latin typeface="Segoe UI Semibold" panose="020B0702040204020203" pitchFamily="34" charset="0"/>
                <a:ea typeface="Microsoft YaHei" panose="020B0503020204020204" pitchFamily="34" charset="-122"/>
              </a:rPr>
              <a:t>使用传出 </a:t>
            </a:r>
            <a:r>
              <a:rPr lang="en-US" altLang="zh-CN" b="1" dirty="0">
                <a:latin typeface="Segoe UI Semibold" panose="020B0702040204020203" pitchFamily="34" charset="0"/>
                <a:ea typeface="Microsoft YaHei" panose="020B0503020204020204" pitchFamily="34" charset="-122"/>
              </a:rPr>
              <a:t>Webhook </a:t>
            </a:r>
            <a:r>
              <a:rPr lang="zh-CN" altLang="en-US" b="1" dirty="0">
                <a:latin typeface="Segoe UI Semibold" panose="020B0702040204020203" pitchFamily="34" charset="0"/>
                <a:ea typeface="Microsoft YaHei" panose="020B0503020204020204" pitchFamily="34" charset="-122"/>
              </a:rPr>
              <a:t>处理通道消息</a:t>
            </a:r>
          </a:p>
        </p:txBody>
      </p:sp>
      <p:sp>
        <p:nvSpPr>
          <p:cNvPr id="4" name="Text Placeholder 3">
            <a:extLst>
              <a:ext uri="{FF2B5EF4-FFF2-40B4-BE49-F238E27FC236}">
                <a16:creationId xmlns:a16="http://schemas.microsoft.com/office/drawing/2014/main" id="{7593A825-2D2E-6247-9D62-11C316ACF29B}"/>
              </a:ext>
            </a:extLst>
          </p:cNvPr>
          <p:cNvSpPr>
            <a:spLocks noGrp="1"/>
          </p:cNvSpPr>
          <p:nvPr>
            <p:ph type="body" sz="quarter" idx="10"/>
          </p:nvPr>
        </p:nvSpPr>
        <p:spPr>
          <a:xfrm>
            <a:off x="584202" y="1042230"/>
            <a:ext cx="4948694" cy="4739060"/>
          </a:xfrm>
        </p:spPr>
        <p:txBody>
          <a:bodyPr>
            <a:normAutofit/>
          </a:bodyPr>
          <a:lstStyle/>
          <a:p>
            <a:pPr marL="0" indent="0" algn="just">
              <a:buNone/>
            </a:pPr>
            <a:r>
              <a:rPr lang="zh-CN" altLang="en-US" sz="2353" b="1" dirty="0">
                <a:solidFill>
                  <a:schemeClr val="accent1"/>
                </a:solidFill>
                <a:latin typeface="Segoe UI Semibold" panose="020B0702040204020203" pitchFamily="34" charset="0"/>
                <a:ea typeface="Microsoft YaHei" panose="020B0503020204020204" pitchFamily="34" charset="-122"/>
                <a:cs typeface="+mn-cs"/>
              </a:rPr>
              <a:t>传出 </a:t>
            </a:r>
            <a:r>
              <a:rPr lang="en-US" altLang="zh-CN" sz="2353" b="1" dirty="0">
                <a:solidFill>
                  <a:schemeClr val="accent1"/>
                </a:solidFill>
                <a:latin typeface="Segoe UI Semibold" panose="020B0702040204020203" pitchFamily="34" charset="0"/>
                <a:ea typeface="Microsoft YaHei" panose="020B0503020204020204" pitchFamily="34" charset="-122"/>
                <a:cs typeface="+mn-cs"/>
              </a:rPr>
              <a:t>Webhook </a:t>
            </a:r>
            <a:r>
              <a:rPr lang="zh-CN" altLang="en-US" sz="2353" b="1" dirty="0">
                <a:solidFill>
                  <a:schemeClr val="accent1"/>
                </a:solidFill>
                <a:latin typeface="Segoe UI Semibold" panose="020B0702040204020203" pitchFamily="34" charset="0"/>
                <a:ea typeface="Microsoft YaHei" panose="020B0503020204020204" pitchFamily="34" charset="-122"/>
                <a:cs typeface="+mn-cs"/>
              </a:rPr>
              <a:t>允许用户将消息从通道发送到你的 </a:t>
            </a:r>
            <a:r>
              <a:rPr lang="en-US" altLang="zh-CN" sz="2353" b="1" dirty="0">
                <a:solidFill>
                  <a:schemeClr val="accent1"/>
                </a:solidFill>
                <a:latin typeface="Segoe UI Semibold" panose="020B0702040204020203" pitchFamily="34" charset="0"/>
                <a:ea typeface="Microsoft YaHei" panose="020B0503020204020204" pitchFamily="34" charset="-122"/>
                <a:cs typeface="+mn-cs"/>
              </a:rPr>
              <a:t>Web </a:t>
            </a:r>
            <a:r>
              <a:rPr lang="zh-CN" altLang="en-US" sz="2353" b="1" dirty="0">
                <a:solidFill>
                  <a:schemeClr val="accent1"/>
                </a:solidFill>
                <a:latin typeface="Segoe UI Semibold" panose="020B0702040204020203" pitchFamily="34" charset="0"/>
                <a:ea typeface="Microsoft YaHei" panose="020B0503020204020204" pitchFamily="34" charset="-122"/>
                <a:cs typeface="+mn-cs"/>
              </a:rPr>
              <a:t>服务。 </a:t>
            </a:r>
          </a:p>
          <a:p>
            <a:pPr marL="0" indent="0" algn="just">
              <a:buNone/>
            </a:pPr>
            <a:endParaRPr lang="zh-CN" altLang="en-US" sz="2353" dirty="0">
              <a:solidFill>
                <a:schemeClr val="accent1"/>
              </a:solidFill>
              <a:latin typeface="Segoe UI Semibold" panose="020B0702040204020203" pitchFamily="34" charset="0"/>
              <a:ea typeface="Microsoft YaHei" panose="020B0503020204020204" pitchFamily="34" charset="-122"/>
              <a:cs typeface="+mn-cs"/>
            </a:endParaRPr>
          </a:p>
          <a:p>
            <a:pPr algn="just"/>
            <a:r>
              <a:rPr lang="zh-CN" altLang="en-US" dirty="0">
                <a:latin typeface="Segoe UI" panose="020B0502040204020203" pitchFamily="34" charset="0"/>
                <a:ea typeface="Microsoft YaHei" panose="020B0503020204020204" pitchFamily="34" charset="-122"/>
              </a:rPr>
              <a:t>以每个团队为单位进行配置</a:t>
            </a:r>
          </a:p>
          <a:p>
            <a:pPr marL="0" indent="0" algn="just">
              <a:buNone/>
            </a:pPr>
            <a:endParaRPr lang="zh-CN" altLang="en-US" dirty="0">
              <a:latin typeface="Segoe UI" panose="020B0502040204020203" pitchFamily="34" charset="0"/>
              <a:ea typeface="Microsoft YaHei" panose="020B0503020204020204" pitchFamily="34" charset="-122"/>
            </a:endParaRPr>
          </a:p>
          <a:p>
            <a:pPr algn="just"/>
            <a:r>
              <a:rPr lang="zh-CN" altLang="en-US" dirty="0">
                <a:latin typeface="Segoe UI" panose="020B0502040204020203" pitchFamily="34" charset="0"/>
                <a:ea typeface="Microsoft YaHei" panose="020B0503020204020204" pitchFamily="34" charset="-122"/>
              </a:rPr>
              <a:t>配置完成后，你的用户可以 </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提及你的传出 </a:t>
            </a:r>
            <a:r>
              <a:rPr lang="en-US" altLang="zh-CN" dirty="0">
                <a:latin typeface="Segoe UI" panose="020B0502040204020203" pitchFamily="34" charset="0"/>
                <a:ea typeface="Microsoft YaHei" panose="020B0503020204020204" pitchFamily="34" charset="-122"/>
              </a:rPr>
              <a:t>Webhook</a:t>
            </a:r>
            <a:r>
              <a:rPr lang="zh-CN" altLang="en-US" dirty="0">
                <a:latin typeface="Segoe UI" panose="020B0502040204020203" pitchFamily="34" charset="0"/>
                <a:ea typeface="Microsoft YaHei" panose="020B0503020204020204" pitchFamily="34" charset="-122"/>
              </a:rPr>
              <a:t>，让 </a:t>
            </a:r>
            <a:r>
              <a:rPr lang="en-US" altLang="zh-CN" dirty="0">
                <a:latin typeface="Segoe UI" panose="020B0502040204020203" pitchFamily="34" charset="0"/>
                <a:ea typeface="Microsoft YaHei" panose="020B0503020204020204" pitchFamily="34" charset="-122"/>
              </a:rPr>
              <a:t>Microsoft Teams </a:t>
            </a:r>
            <a:r>
              <a:rPr lang="zh-CN" altLang="en-US" dirty="0">
                <a:latin typeface="Segoe UI" panose="020B0502040204020203" pitchFamily="34" charset="0"/>
                <a:ea typeface="Microsoft YaHei" panose="020B0503020204020204" pitchFamily="34" charset="-122"/>
              </a:rPr>
              <a:t>将消息发送到你的服务。</a:t>
            </a:r>
          </a:p>
          <a:p>
            <a:pPr marL="0" indent="0" algn="just">
              <a:buNone/>
            </a:pPr>
            <a:endParaRPr lang="zh-CN" altLang="en-US" dirty="0">
              <a:latin typeface="Segoe UI" panose="020B0502040204020203" pitchFamily="34" charset="0"/>
              <a:ea typeface="Microsoft YaHei" panose="020B0503020204020204" pitchFamily="34" charset="-122"/>
            </a:endParaRPr>
          </a:p>
          <a:p>
            <a:pPr algn="just"/>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服务可以使用基于文本的消息或卡片进行响应</a:t>
            </a:r>
          </a:p>
          <a:p>
            <a:pPr algn="just"/>
            <a:endParaRPr lang="zh-CN" altLang="en-US" dirty="0">
              <a:latin typeface="Segoe UI" panose="020B0502040204020203" pitchFamily="34" charset="0"/>
              <a:ea typeface="Microsoft YaHei" panose="020B0503020204020204" pitchFamily="34" charset="-122"/>
            </a:endParaRPr>
          </a:p>
          <a:p>
            <a:pPr algn="just"/>
            <a:endParaRPr lang="zh-CN" altLang="en-US" dirty="0">
              <a:latin typeface="Segoe UI" panose="020B0502040204020203" pitchFamily="34" charset="0"/>
              <a:ea typeface="Microsoft YaHei" panose="020B0503020204020204" pitchFamily="34" charset="-122"/>
            </a:endParaRPr>
          </a:p>
        </p:txBody>
      </p:sp>
      <p:pic>
        <p:nvPicPr>
          <p:cNvPr id="9" name="Picture 8" descr="图形，表示一个出站 Webhook，允许用户从通道向 Web 服务发送一个消息。">
            <a:extLst>
              <a:ext uri="{FF2B5EF4-FFF2-40B4-BE49-F238E27FC236}">
                <a16:creationId xmlns:a16="http://schemas.microsoft.com/office/drawing/2014/main" id="{C17E6C19-F8D1-4041-87C7-C2219628487C}"/>
              </a:ext>
            </a:extLst>
          </p:cNvPr>
          <p:cNvPicPr>
            <a:picLocks noChangeAspect="1"/>
          </p:cNvPicPr>
          <p:nvPr/>
        </p:nvPicPr>
        <p:blipFill>
          <a:blip r:embed="rId4"/>
          <a:stretch>
            <a:fillRect/>
          </a:stretch>
        </p:blipFill>
        <p:spPr>
          <a:xfrm>
            <a:off x="6277539" y="1200128"/>
            <a:ext cx="5808287" cy="4288452"/>
          </a:xfrm>
          <a:prstGeom prst="rect">
            <a:avLst/>
          </a:prstGeom>
        </p:spPr>
      </p:pic>
    </p:spTree>
    <p:extLst>
      <p:ext uri="{BB962C8B-B14F-4D97-AF65-F5344CB8AC3E}">
        <p14:creationId xmlns:p14="http://schemas.microsoft.com/office/powerpoint/2010/main" val="873964837"/>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224657"/>
            <a:ext cx="11018520" cy="430826"/>
          </a:xfrm>
        </p:spPr>
        <p:txBody>
          <a:bodyPr/>
          <a:lstStyle/>
          <a:p>
            <a:r>
              <a:rPr lang="en-US" altLang="zh-CN" b="1">
                <a:latin typeface="Segoe UI Semibold" panose="020B0702040204020203" pitchFamily="34" charset="0"/>
                <a:ea typeface="Microsoft YaHei" panose="020B0503020204020204" pitchFamily="34" charset="-122"/>
              </a:rPr>
              <a:t>Microsoft Teams </a:t>
            </a:r>
            <a:r>
              <a:rPr lang="zh-CN" altLang="en-US" b="1">
                <a:latin typeface="Segoe UI Semibold" panose="020B0702040204020203" pitchFamily="34" charset="0"/>
                <a:ea typeface="Microsoft YaHei" panose="020B0503020204020204" pitchFamily="34" charset="-122"/>
              </a:rPr>
              <a:t>中的传出 </a:t>
            </a:r>
            <a:r>
              <a:rPr lang="en-US" altLang="zh-CN" b="1">
                <a:latin typeface="Segoe UI Semibold" panose="020B0702040204020203" pitchFamily="34" charset="0"/>
                <a:ea typeface="Microsoft YaHei" panose="020B0503020204020204" pitchFamily="34" charset="-122"/>
              </a:rPr>
              <a:t>Webhook</a:t>
            </a:r>
            <a:endParaRPr lang="en-US" altLang="zh-CN" b="1" dirty="0">
              <a:latin typeface="Segoe UI Semibold" panose="020B0702040204020203" pitchFamily="34" charset="0"/>
              <a:ea typeface="Microsoft YaHei" panose="020B0503020204020204" pitchFamily="34" charset="-122"/>
            </a:endParaRPr>
          </a:p>
        </p:txBody>
      </p:sp>
      <p:sp>
        <p:nvSpPr>
          <p:cNvPr id="6" name="TextBox 5" descr="Icon of a document">
            <a:extLst>
              <a:ext uri="{FF2B5EF4-FFF2-40B4-BE49-F238E27FC236}">
                <a16:creationId xmlns:a16="http://schemas.microsoft.com/office/drawing/2014/main" id="{19100EFE-6521-46D6-9B82-1F322DA9E3E1}"/>
              </a:ext>
            </a:extLst>
          </p:cNvPr>
          <p:cNvSpPr txBox="1"/>
          <p:nvPr/>
        </p:nvSpPr>
        <p:spPr>
          <a:xfrm>
            <a:off x="574273" y="853604"/>
            <a:ext cx="11049681" cy="905248"/>
          </a:xfrm>
          <a:prstGeom prst="rect">
            <a:avLst/>
          </a:prstGeom>
          <a:noFill/>
        </p:spPr>
        <p:txBody>
          <a:bodyPr wrap="square" lIns="0" tIns="0" rIns="0" bIns="0" rtlCol="0">
            <a:spAutoFit/>
          </a:bodyPr>
          <a:lstStyle/>
          <a:p>
            <a:pPr algn="just" defTabSz="914367"/>
            <a:r>
              <a:rPr lang="zh-CN" altLang="en-US" sz="1961" b="1" dirty="0">
                <a:solidFill>
                  <a:srgbClr val="0078D4"/>
                </a:solidFill>
                <a:latin typeface="Segoe UI Semibold" panose="020B0702040204020203" pitchFamily="34" charset="0"/>
                <a:ea typeface="Microsoft YaHei" panose="020B0503020204020204" pitchFamily="34" charset="-122"/>
              </a:rPr>
              <a:t>传出 </a:t>
            </a:r>
            <a:r>
              <a:rPr lang="en-US" altLang="zh-CN" sz="1961" b="1" dirty="0">
                <a:solidFill>
                  <a:srgbClr val="0078D4"/>
                </a:solidFill>
                <a:latin typeface="Segoe UI Semibold" panose="020B0702040204020203" pitchFamily="34" charset="0"/>
                <a:ea typeface="Microsoft YaHei" panose="020B0503020204020204" pitchFamily="34" charset="-122"/>
              </a:rPr>
              <a:t>Webhook </a:t>
            </a:r>
            <a:r>
              <a:rPr lang="zh-CN" altLang="en-US" sz="1961" b="1" dirty="0">
                <a:solidFill>
                  <a:srgbClr val="0078D4"/>
                </a:solidFill>
                <a:latin typeface="Segoe UI Semibold" panose="020B0702040204020203" pitchFamily="34" charset="0"/>
                <a:ea typeface="Microsoft YaHei" panose="020B0503020204020204" pitchFamily="34" charset="-122"/>
              </a:rPr>
              <a:t>将数据从 </a:t>
            </a:r>
            <a:r>
              <a:rPr lang="en-US" altLang="zh-CN" sz="1961" b="1" dirty="0">
                <a:solidFill>
                  <a:srgbClr val="0078D4"/>
                </a:solidFill>
                <a:latin typeface="Segoe UI Semibold" panose="020B0702040204020203" pitchFamily="34" charset="0"/>
                <a:ea typeface="Microsoft YaHei" panose="020B0503020204020204" pitchFamily="34" charset="-122"/>
              </a:rPr>
              <a:t>Teams </a:t>
            </a:r>
            <a:r>
              <a:rPr lang="zh-CN" altLang="en-US" sz="1961" b="1" dirty="0">
                <a:solidFill>
                  <a:srgbClr val="0078D4"/>
                </a:solidFill>
                <a:latin typeface="Segoe UI Semibold" panose="020B0702040204020203" pitchFamily="34" charset="0"/>
                <a:ea typeface="Microsoft YaHei" panose="020B0503020204020204" pitchFamily="34" charset="-122"/>
              </a:rPr>
              <a:t>发布到任何能够接受 </a:t>
            </a:r>
            <a:r>
              <a:rPr lang="en-US" altLang="zh-CN" sz="1961" b="1" dirty="0">
                <a:solidFill>
                  <a:srgbClr val="0078D4"/>
                </a:solidFill>
                <a:latin typeface="Segoe UI Semibold" panose="020B0702040204020203" pitchFamily="34" charset="0"/>
                <a:ea typeface="Microsoft YaHei" panose="020B0503020204020204" pitchFamily="34" charset="-122"/>
              </a:rPr>
              <a:t>JSON </a:t>
            </a:r>
            <a:r>
              <a:rPr lang="zh-CN" altLang="en-US" sz="1961" b="1" dirty="0">
                <a:solidFill>
                  <a:srgbClr val="0078D4"/>
                </a:solidFill>
                <a:latin typeface="Segoe UI Semibold" panose="020B0702040204020203" pitchFamily="34" charset="0"/>
                <a:ea typeface="Microsoft YaHei" panose="020B0503020204020204" pitchFamily="34" charset="-122"/>
              </a:rPr>
              <a:t>有效载荷的选定服务。 将传出 </a:t>
            </a:r>
            <a:r>
              <a:rPr lang="en-US" altLang="zh-CN" sz="1961" b="1" dirty="0">
                <a:solidFill>
                  <a:srgbClr val="0078D4"/>
                </a:solidFill>
                <a:latin typeface="Segoe UI Semibold" panose="020B0702040204020203" pitchFamily="34" charset="0"/>
                <a:ea typeface="Microsoft YaHei" panose="020B0503020204020204" pitchFamily="34" charset="-122"/>
              </a:rPr>
              <a:t>Webhook </a:t>
            </a:r>
            <a:r>
              <a:rPr lang="zh-CN" altLang="en-US" sz="1961" b="1" dirty="0">
                <a:solidFill>
                  <a:srgbClr val="0078D4"/>
                </a:solidFill>
                <a:latin typeface="Segoe UI Semibold" panose="020B0702040204020203" pitchFamily="34" charset="0"/>
                <a:ea typeface="Microsoft YaHei" panose="020B0503020204020204" pitchFamily="34" charset="-122"/>
              </a:rPr>
              <a:t>添加到团队后，它的作用类似于机器人，使用 </a:t>
            </a:r>
            <a:r>
              <a:rPr lang="en-US" altLang="zh-CN" sz="1961" b="1" dirty="0">
                <a:solidFill>
                  <a:srgbClr val="0078D4"/>
                </a:solidFill>
                <a:latin typeface="Segoe UI Semibold" panose="020B0702040204020203" pitchFamily="34" charset="0"/>
                <a:ea typeface="Microsoft YaHei" panose="020B0503020204020204" pitchFamily="34" charset="-122"/>
              </a:rPr>
              <a:t>@</a:t>
            </a:r>
            <a:r>
              <a:rPr lang="zh-CN" altLang="en-US" sz="1961" b="1" dirty="0">
                <a:solidFill>
                  <a:srgbClr val="0078D4"/>
                </a:solidFill>
                <a:latin typeface="Segoe UI Semibold" panose="020B0702040204020203" pitchFamily="34" charset="0"/>
                <a:ea typeface="Microsoft YaHei" panose="020B0503020204020204" pitchFamily="34" charset="-122"/>
              </a:rPr>
              <a:t>提及在通道中侦听消息，向外部 </a:t>
            </a:r>
            <a:r>
              <a:rPr lang="en-US" altLang="zh-CN" sz="1961" b="1" dirty="0">
                <a:solidFill>
                  <a:srgbClr val="0078D4"/>
                </a:solidFill>
                <a:latin typeface="Segoe UI Semibold" panose="020B0702040204020203" pitchFamily="34" charset="0"/>
                <a:ea typeface="Microsoft YaHei" panose="020B0503020204020204" pitchFamily="34" charset="-122"/>
              </a:rPr>
              <a:t>Web </a:t>
            </a:r>
            <a:r>
              <a:rPr lang="zh-CN" altLang="en-US" sz="1961" b="1" dirty="0">
                <a:solidFill>
                  <a:srgbClr val="0078D4"/>
                </a:solidFill>
                <a:latin typeface="Segoe UI Semibold" panose="020B0702040204020203" pitchFamily="34" charset="0"/>
                <a:ea typeface="Microsoft YaHei" panose="020B0503020204020204" pitchFamily="34" charset="-122"/>
              </a:rPr>
              <a:t>服务发送通知，并使用包含卡片和图像的富消息进行响应。</a:t>
            </a:r>
          </a:p>
        </p:txBody>
      </p:sp>
      <p:pic>
        <p:nvPicPr>
          <p:cNvPr id="31" name="Picture 30" descr="钥匙图标">
            <a:extLst>
              <a:ext uri="{FF2B5EF4-FFF2-40B4-BE49-F238E27FC236}">
                <a16:creationId xmlns:a16="http://schemas.microsoft.com/office/drawing/2014/main" id="{24E22822-CB16-42E8-B3A1-4BBAA025D4F2}"/>
              </a:ext>
            </a:extLst>
          </p:cNvPr>
          <p:cNvPicPr>
            <a:picLocks noChangeAspect="1"/>
          </p:cNvPicPr>
          <p:nvPr/>
        </p:nvPicPr>
        <p:blipFill>
          <a:blip r:embed="rId3"/>
          <a:stretch>
            <a:fillRect/>
          </a:stretch>
        </p:blipFill>
        <p:spPr>
          <a:xfrm>
            <a:off x="571161" y="2333768"/>
            <a:ext cx="1019271" cy="1019271"/>
          </a:xfrm>
          <a:prstGeom prst="rect">
            <a:avLst/>
          </a:prstGeom>
        </p:spPr>
      </p:pic>
      <p:sp>
        <p:nvSpPr>
          <p:cNvPr id="7" name="TextBox 6">
            <a:extLst>
              <a:ext uri="{FF2B5EF4-FFF2-40B4-BE49-F238E27FC236}">
                <a16:creationId xmlns:a16="http://schemas.microsoft.com/office/drawing/2014/main" id="{4561A837-1237-4046-A31B-C34DA77DE667}"/>
              </a:ext>
            </a:extLst>
          </p:cNvPr>
          <p:cNvSpPr txBox="1"/>
          <p:nvPr/>
        </p:nvSpPr>
        <p:spPr>
          <a:xfrm>
            <a:off x="1985630" y="2430158"/>
            <a:ext cx="9621162" cy="2142257"/>
          </a:xfrm>
          <a:prstGeom prst="rect">
            <a:avLst/>
          </a:prstGeom>
          <a:noFill/>
        </p:spPr>
        <p:txBody>
          <a:bodyPr wrap="square" lIns="0" tIns="0" rIns="0" bIns="0" rtlCol="0" anchor="t">
            <a:spAutoFit/>
          </a:bodyPr>
          <a:lstStyle/>
          <a:p>
            <a:pPr defTabSz="914367">
              <a:spcAft>
                <a:spcPts val="1176"/>
              </a:spcAft>
            </a:pPr>
            <a:r>
              <a:rPr lang="zh-CN" altLang="en-US" sz="2157" b="1" dirty="0">
                <a:solidFill>
                  <a:srgbClr val="1A1A1A"/>
                </a:solidFill>
                <a:latin typeface="Segoe UI Semibold" panose="020B0702040204020203" pitchFamily="34" charset="0"/>
                <a:ea typeface="Microsoft YaHei" panose="020B0503020204020204" pitchFamily="34" charset="-122"/>
              </a:rPr>
              <a:t>主要功能：</a:t>
            </a:r>
          </a:p>
          <a:p>
            <a:pPr defTabSz="914367">
              <a:spcAft>
                <a:spcPts val="1176"/>
              </a:spcAft>
            </a:pPr>
            <a:r>
              <a:rPr lang="zh-CN" altLang="en-US" sz="1961" dirty="0">
                <a:solidFill>
                  <a:srgbClr val="1A1A1A"/>
                </a:solidFill>
                <a:latin typeface="Segoe UI" panose="020B0502040204020203" pitchFamily="34" charset="0"/>
                <a:ea typeface="Microsoft YaHei" panose="020B0503020204020204" pitchFamily="34" charset="-122"/>
              </a:rPr>
              <a:t>范围内的配置</a:t>
            </a:r>
          </a:p>
          <a:p>
            <a:pPr defTabSz="914367">
              <a:spcAft>
                <a:spcPts val="1176"/>
              </a:spcAft>
            </a:pPr>
            <a:r>
              <a:rPr lang="zh-CN" altLang="en-US" sz="1961" dirty="0">
                <a:solidFill>
                  <a:srgbClr val="1A1A1A"/>
                </a:solidFill>
                <a:latin typeface="Segoe UI" panose="020B0502040204020203" pitchFamily="34" charset="0"/>
                <a:ea typeface="Microsoft YaHei" panose="020B0503020204020204" pitchFamily="34" charset="-122"/>
              </a:rPr>
              <a:t>被动消息传递</a:t>
            </a:r>
          </a:p>
          <a:p>
            <a:pPr defTabSz="914367">
              <a:spcAft>
                <a:spcPts val="1176"/>
              </a:spcAft>
            </a:pPr>
            <a:r>
              <a:rPr lang="zh-CN" altLang="en-US" sz="1961" dirty="0">
                <a:solidFill>
                  <a:srgbClr val="1A1A1A"/>
                </a:solidFill>
                <a:latin typeface="Segoe UI" panose="020B0502040204020203" pitchFamily="34" charset="0"/>
                <a:ea typeface="Microsoft YaHei" panose="020B0503020204020204" pitchFamily="34" charset="-122"/>
              </a:rPr>
              <a:t>标准 </a:t>
            </a:r>
            <a:r>
              <a:rPr lang="en-US" altLang="zh-CN" sz="1961" dirty="0">
                <a:solidFill>
                  <a:srgbClr val="1A1A1A"/>
                </a:solidFill>
                <a:latin typeface="Segoe UI" panose="020B0502040204020203" pitchFamily="34" charset="0"/>
                <a:ea typeface="Microsoft YaHei" panose="020B0503020204020204" pitchFamily="34" charset="-122"/>
              </a:rPr>
              <a:t>HTTP </a:t>
            </a:r>
            <a:r>
              <a:rPr lang="zh-CN" altLang="en-US" sz="1961" dirty="0">
                <a:solidFill>
                  <a:srgbClr val="1A1A1A"/>
                </a:solidFill>
                <a:latin typeface="Segoe UI" panose="020B0502040204020203" pitchFamily="34" charset="0"/>
                <a:ea typeface="Microsoft YaHei" panose="020B0503020204020204" pitchFamily="34" charset="-122"/>
              </a:rPr>
              <a:t>消息交换</a:t>
            </a:r>
          </a:p>
          <a:p>
            <a:pPr defTabSz="914367">
              <a:spcAft>
                <a:spcPts val="1176"/>
              </a:spcAft>
            </a:pPr>
            <a:r>
              <a:rPr lang="en-US" altLang="zh-CN" sz="1961" dirty="0">
                <a:solidFill>
                  <a:srgbClr val="1A1A1A"/>
                </a:solidFill>
                <a:latin typeface="Segoe UI" panose="020B0502040204020203" pitchFamily="34" charset="0"/>
                <a:ea typeface="Microsoft YaHei" panose="020B0503020204020204" pitchFamily="34" charset="-122"/>
              </a:rPr>
              <a:t>Teams API </a:t>
            </a:r>
            <a:r>
              <a:rPr lang="zh-CN" altLang="en-US" sz="1961" dirty="0">
                <a:solidFill>
                  <a:srgbClr val="1A1A1A"/>
                </a:solidFill>
                <a:latin typeface="Segoe UI" panose="020B0502040204020203" pitchFamily="34" charset="0"/>
                <a:ea typeface="Microsoft YaHei" panose="020B0503020204020204" pitchFamily="34" charset="-122"/>
              </a:rPr>
              <a:t>方法支持</a:t>
            </a:r>
          </a:p>
        </p:txBody>
      </p:sp>
      <p:cxnSp>
        <p:nvCxnSpPr>
          <p:cNvPr id="16" name="Straight Connector 15">
            <a:extLst>
              <a:ext uri="{FF2B5EF4-FFF2-40B4-BE49-F238E27FC236}">
                <a16:creationId xmlns:a16="http://schemas.microsoft.com/office/drawing/2014/main" id="{BD9A65FC-2819-4E23-BFE3-3AC14CD318D5}"/>
              </a:ext>
              <a:ext uri="{C183D7F6-B498-43B3-948B-1728B52AA6E4}">
                <adec:decorative xmlns:adec="http://schemas.microsoft.com/office/drawing/2017/decorative" val="1"/>
              </a:ext>
            </a:extLst>
          </p:cNvPr>
          <p:cNvCxnSpPr>
            <a:cxnSpLocks/>
          </p:cNvCxnSpPr>
          <p:nvPr/>
        </p:nvCxnSpPr>
        <p:spPr>
          <a:xfrm>
            <a:off x="1943296" y="4669118"/>
            <a:ext cx="962115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时钟图标">
            <a:extLst>
              <a:ext uri="{FF2B5EF4-FFF2-40B4-BE49-F238E27FC236}">
                <a16:creationId xmlns:a16="http://schemas.microsoft.com/office/drawing/2014/main" id="{174A87D4-9637-4445-8526-321BD962A406}"/>
              </a:ext>
            </a:extLst>
          </p:cNvPr>
          <p:cNvPicPr>
            <a:picLocks noChangeAspect="1"/>
          </p:cNvPicPr>
          <p:nvPr/>
        </p:nvPicPr>
        <p:blipFill>
          <a:blip r:embed="rId4"/>
          <a:stretch>
            <a:fillRect/>
          </a:stretch>
        </p:blipFill>
        <p:spPr>
          <a:xfrm>
            <a:off x="507572" y="4608926"/>
            <a:ext cx="1019271" cy="1019271"/>
          </a:xfrm>
          <a:prstGeom prst="rect">
            <a:avLst/>
          </a:prstGeom>
        </p:spPr>
      </p:pic>
      <p:sp>
        <p:nvSpPr>
          <p:cNvPr id="14" name="TextBox 13">
            <a:extLst>
              <a:ext uri="{FF2B5EF4-FFF2-40B4-BE49-F238E27FC236}">
                <a16:creationId xmlns:a16="http://schemas.microsoft.com/office/drawing/2014/main" id="{5C68A2B6-986D-4A7E-B626-47491FD317B4}"/>
              </a:ext>
            </a:extLst>
          </p:cNvPr>
          <p:cNvSpPr txBox="1"/>
          <p:nvPr/>
        </p:nvSpPr>
        <p:spPr>
          <a:xfrm>
            <a:off x="1900963" y="4953298"/>
            <a:ext cx="9621162" cy="331899"/>
          </a:xfrm>
          <a:prstGeom prst="rect">
            <a:avLst/>
          </a:prstGeom>
          <a:noFill/>
        </p:spPr>
        <p:txBody>
          <a:bodyPr wrap="square" lIns="0" tIns="0" rIns="0" bIns="0" rtlCol="0" anchor="ctr">
            <a:spAutoFit/>
          </a:bodyPr>
          <a:lstStyle/>
          <a:p>
            <a:pPr defTabSz="914367">
              <a:spcBef>
                <a:spcPts val="392"/>
              </a:spcBef>
            </a:pPr>
            <a:r>
              <a:rPr lang="zh-CN" altLang="en-US" sz="2157" b="1">
                <a:solidFill>
                  <a:srgbClr val="1A1A1A"/>
                </a:solidFill>
                <a:latin typeface="Segoe UI Semibold" panose="020B0702040204020203" pitchFamily="34" charset="0"/>
                <a:ea typeface="Microsoft YaHei" panose="020B0503020204020204" pitchFamily="34" charset="-122"/>
              </a:rPr>
              <a:t>限制</a:t>
            </a:r>
            <a:endParaRPr lang="zh-CN" altLang="en-US" sz="2157" b="1" dirty="0">
              <a:solidFill>
                <a:srgbClr val="1A1A1A"/>
              </a:solidFill>
              <a:latin typeface="Segoe UI Semibold" panose="020B0702040204020203" pitchFamily="34" charset="0"/>
              <a:ea typeface="Microsoft YaHei" panose="020B0503020204020204" pitchFamily="34" charset="-122"/>
            </a:endParaRPr>
          </a:p>
        </p:txBody>
      </p:sp>
    </p:spTree>
    <p:extLst>
      <p:ext uri="{BB962C8B-B14F-4D97-AF65-F5344CB8AC3E}">
        <p14:creationId xmlns:p14="http://schemas.microsoft.com/office/powerpoint/2010/main" val="8124027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添加传出 </a:t>
            </a:r>
            <a:r>
              <a:rPr lang="en-US" altLang="zh-CN" b="1" dirty="0">
                <a:latin typeface="Segoe UI Semibold" panose="020B0702040204020203" pitchFamily="34" charset="0"/>
                <a:ea typeface="Microsoft YaHei" panose="020B0503020204020204" pitchFamily="34" charset="-122"/>
              </a:rPr>
              <a:t>Webhook</a:t>
            </a:r>
          </a:p>
        </p:txBody>
      </p:sp>
      <p:sp>
        <p:nvSpPr>
          <p:cNvPr id="13" name="TextBox 12">
            <a:extLst>
              <a:ext uri="{FF2B5EF4-FFF2-40B4-BE49-F238E27FC236}">
                <a16:creationId xmlns:a16="http://schemas.microsoft.com/office/drawing/2014/main" id="{84DBB454-9768-4042-8AA8-581C65A36E3D}"/>
              </a:ext>
            </a:extLst>
          </p:cNvPr>
          <p:cNvSpPr txBox="1"/>
          <p:nvPr/>
        </p:nvSpPr>
        <p:spPr>
          <a:xfrm>
            <a:off x="1979606" y="1811754"/>
            <a:ext cx="9627186" cy="362072"/>
          </a:xfrm>
          <a:prstGeom prst="rect">
            <a:avLst/>
          </a:prstGeom>
          <a:noFill/>
        </p:spPr>
        <p:txBody>
          <a:bodyPr wrap="square" lIns="0" tIns="0" rIns="0" bIns="0" rtlCol="0" anchor="ctr">
            <a:spAutoFit/>
          </a:bodyPr>
          <a:lstStyle/>
          <a:p>
            <a:pPr defTabSz="914367">
              <a:spcBef>
                <a:spcPts val="392"/>
              </a:spcBef>
            </a:pPr>
            <a:r>
              <a:rPr lang="zh-CN" altLang="en-US" sz="2353" b="1">
                <a:solidFill>
                  <a:srgbClr val="1A1A1A"/>
                </a:solidFill>
                <a:latin typeface="Segoe UI Semibold" panose="020B0702040204020203" pitchFamily="34" charset="0"/>
                <a:ea typeface="Microsoft YaHei" panose="020B0503020204020204" pitchFamily="34" charset="-122"/>
              </a:rPr>
              <a:t>注册传出 </a:t>
            </a:r>
            <a:r>
              <a:rPr lang="en-US" altLang="zh-CN" sz="2353" b="1">
                <a:solidFill>
                  <a:srgbClr val="1A1A1A"/>
                </a:solidFill>
                <a:latin typeface="Segoe UI Semibold" panose="020B0702040204020203" pitchFamily="34" charset="0"/>
                <a:ea typeface="Microsoft YaHei" panose="020B0503020204020204" pitchFamily="34" charset="-122"/>
              </a:rPr>
              <a:t>Webhook</a:t>
            </a:r>
            <a:endParaRPr lang="zh-CN" altLang="en-US" sz="1961" b="1" dirty="0">
              <a:solidFill>
                <a:srgbClr val="1A1A1A"/>
              </a:solidFill>
              <a:latin typeface="Segoe UI Semibold" panose="020B0702040204020203" pitchFamily="34" charset="0"/>
              <a:ea typeface="Microsoft YaHei" panose="020B0503020204020204" pitchFamily="34" charset="-122"/>
            </a:endParaRPr>
          </a:p>
        </p:txBody>
      </p:sp>
      <p:cxnSp>
        <p:nvCxnSpPr>
          <p:cNvPr id="9" name="Straight Connector 8">
            <a:extLst>
              <a:ext uri="{FF2B5EF4-FFF2-40B4-BE49-F238E27FC236}">
                <a16:creationId xmlns:a16="http://schemas.microsoft.com/office/drawing/2014/main" id="{B637D82D-5250-42FD-9693-CCEBFDDCC82E}"/>
              </a:ext>
              <a:ext uri="{C183D7F6-B498-43B3-948B-1728B52AA6E4}">
                <adec:decorative xmlns:adec="http://schemas.microsoft.com/office/drawing/2017/decorative" val="1"/>
              </a:ext>
            </a:extLst>
          </p:cNvPr>
          <p:cNvCxnSpPr>
            <a:cxnSpLocks/>
          </p:cNvCxnSpPr>
          <p:nvPr/>
        </p:nvCxnSpPr>
        <p:spPr>
          <a:xfrm>
            <a:off x="1979605" y="2710916"/>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7D4B9B-8475-41E6-960A-F8BCC5A80599}"/>
              </a:ext>
            </a:extLst>
          </p:cNvPr>
          <p:cNvSpPr txBox="1"/>
          <p:nvPr/>
        </p:nvSpPr>
        <p:spPr>
          <a:xfrm>
            <a:off x="1979606" y="3236169"/>
            <a:ext cx="9627186" cy="362072"/>
          </a:xfrm>
          <a:prstGeom prst="rect">
            <a:avLst/>
          </a:prstGeom>
          <a:noFill/>
        </p:spPr>
        <p:txBody>
          <a:bodyPr wrap="square" lIns="0" tIns="0" rIns="0" bIns="0" rtlCol="0" anchor="ctr">
            <a:spAutoFit/>
          </a:bodyPr>
          <a:lstStyle/>
          <a:p>
            <a:pPr defTabSz="914367">
              <a:spcBef>
                <a:spcPts val="392"/>
              </a:spcBef>
            </a:pPr>
            <a:r>
              <a:rPr lang="zh-CN" altLang="en-US" sz="2353" b="1">
                <a:solidFill>
                  <a:srgbClr val="1A1A1A"/>
                </a:solidFill>
                <a:latin typeface="Segoe UI Semibold" panose="020B0702040204020203" pitchFamily="34" charset="0"/>
                <a:ea typeface="Microsoft YaHei" panose="020B0503020204020204" pitchFamily="34" charset="-122"/>
              </a:rPr>
              <a:t>身份验证消息</a:t>
            </a:r>
            <a:endParaRPr lang="zh-CN" altLang="en-US" sz="2353" b="1" dirty="0">
              <a:solidFill>
                <a:srgbClr val="1A1A1A"/>
              </a:solidFill>
              <a:latin typeface="Segoe UI Semibold" panose="020B0702040204020203" pitchFamily="34" charset="0"/>
              <a:ea typeface="Microsoft YaHei" panose="020B0503020204020204" pitchFamily="34" charset="-122"/>
            </a:endParaRPr>
          </a:p>
        </p:txBody>
      </p:sp>
      <p:cxnSp>
        <p:nvCxnSpPr>
          <p:cNvPr id="16" name="Straight Connector 15">
            <a:extLst>
              <a:ext uri="{FF2B5EF4-FFF2-40B4-BE49-F238E27FC236}">
                <a16:creationId xmlns:a16="http://schemas.microsoft.com/office/drawing/2014/main" id="{B4E4FAF2-29F8-4533-A709-E53EA8BE5BEF}"/>
              </a:ext>
              <a:ext uri="{C183D7F6-B498-43B3-948B-1728B52AA6E4}">
                <adec:decorative xmlns:adec="http://schemas.microsoft.com/office/drawing/2017/decorative" val="1"/>
              </a:ext>
            </a:extLst>
          </p:cNvPr>
          <p:cNvCxnSpPr>
            <a:cxnSpLocks/>
          </p:cNvCxnSpPr>
          <p:nvPr/>
        </p:nvCxnSpPr>
        <p:spPr>
          <a:xfrm>
            <a:off x="1979605" y="4123493"/>
            <a:ext cx="962859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F46B167-3F53-45ED-AC12-6E8AAD34F29F}"/>
              </a:ext>
            </a:extLst>
          </p:cNvPr>
          <p:cNvSpPr txBox="1"/>
          <p:nvPr/>
        </p:nvSpPr>
        <p:spPr>
          <a:xfrm>
            <a:off x="1979598" y="4597824"/>
            <a:ext cx="9627186" cy="362072"/>
          </a:xfrm>
          <a:prstGeom prst="rect">
            <a:avLst/>
          </a:prstGeom>
          <a:noFill/>
        </p:spPr>
        <p:txBody>
          <a:bodyPr wrap="square" lIns="0" tIns="0" rIns="0" bIns="0" rtlCol="0" anchor="ctr">
            <a:spAutoFit/>
          </a:bodyPr>
          <a:lstStyle/>
          <a:p>
            <a:pPr defTabSz="914367">
              <a:spcBef>
                <a:spcPts val="392"/>
              </a:spcBef>
            </a:pPr>
            <a:r>
              <a:rPr lang="zh-CN" altLang="en-US" sz="2353" b="1">
                <a:solidFill>
                  <a:srgbClr val="1A1A1A"/>
                </a:solidFill>
                <a:latin typeface="Segoe UI Semibold" panose="020B0702040204020203" pitchFamily="34" charset="0"/>
                <a:ea typeface="Microsoft YaHei" panose="020B0503020204020204" pitchFamily="34" charset="-122"/>
              </a:rPr>
              <a:t>回应成功或失败</a:t>
            </a:r>
            <a:endParaRPr lang="zh-CN" altLang="en-US" sz="2353" b="1" dirty="0">
              <a:solidFill>
                <a:srgbClr val="1A1A1A"/>
              </a:solidFill>
              <a:latin typeface="Segoe UI Semibold" panose="020B0702040204020203" pitchFamily="34" charset="0"/>
              <a:ea typeface="Microsoft YaHei" panose="020B0503020204020204" pitchFamily="34" charset="-122"/>
            </a:endParaRPr>
          </a:p>
        </p:txBody>
      </p:sp>
      <p:pic>
        <p:nvPicPr>
          <p:cNvPr id="3" name="Picture 2" descr="两个相互连接的方块的图标">
            <a:extLst>
              <a:ext uri="{FF2B5EF4-FFF2-40B4-BE49-F238E27FC236}">
                <a16:creationId xmlns:a16="http://schemas.microsoft.com/office/drawing/2014/main" id="{BA1A4384-DD22-4354-8315-DF0261F1B63A}"/>
              </a:ext>
            </a:extLst>
          </p:cNvPr>
          <p:cNvPicPr>
            <a:picLocks noChangeAspect="1"/>
          </p:cNvPicPr>
          <p:nvPr/>
        </p:nvPicPr>
        <p:blipFill>
          <a:blip r:embed="rId3"/>
          <a:stretch>
            <a:fillRect/>
          </a:stretch>
        </p:blipFill>
        <p:spPr>
          <a:xfrm>
            <a:off x="583798" y="1576751"/>
            <a:ext cx="1004781" cy="1004781"/>
          </a:xfrm>
          <a:prstGeom prst="rect">
            <a:avLst/>
          </a:prstGeom>
        </p:spPr>
      </p:pic>
      <p:pic>
        <p:nvPicPr>
          <p:cNvPr id="4" name="Picture 3" descr="顶上带有向下箭头的信封图标">
            <a:extLst>
              <a:ext uri="{FF2B5EF4-FFF2-40B4-BE49-F238E27FC236}">
                <a16:creationId xmlns:a16="http://schemas.microsoft.com/office/drawing/2014/main" id="{A1EBBB07-5F36-458F-90C4-57CF4E7BEE2B}"/>
              </a:ext>
            </a:extLst>
          </p:cNvPr>
          <p:cNvPicPr>
            <a:picLocks noChangeAspect="1"/>
          </p:cNvPicPr>
          <p:nvPr/>
        </p:nvPicPr>
        <p:blipFill>
          <a:blip r:embed="rId4"/>
          <a:stretch>
            <a:fillRect/>
          </a:stretch>
        </p:blipFill>
        <p:spPr>
          <a:xfrm>
            <a:off x="583797" y="4276470"/>
            <a:ext cx="1004781" cy="1004781"/>
          </a:xfrm>
          <a:prstGeom prst="rect">
            <a:avLst/>
          </a:prstGeom>
        </p:spPr>
      </p:pic>
      <p:pic>
        <p:nvPicPr>
          <p:cNvPr id="6" name="Picture 5" descr="圆圈中带对勾的图标">
            <a:extLst>
              <a:ext uri="{FF2B5EF4-FFF2-40B4-BE49-F238E27FC236}">
                <a16:creationId xmlns:a16="http://schemas.microsoft.com/office/drawing/2014/main" id="{921B99CA-2E92-45DD-BA15-07B358237AA1}"/>
              </a:ext>
            </a:extLst>
          </p:cNvPr>
          <p:cNvPicPr>
            <a:picLocks noChangeAspect="1"/>
          </p:cNvPicPr>
          <p:nvPr/>
        </p:nvPicPr>
        <p:blipFill>
          <a:blip r:embed="rId5"/>
          <a:stretch>
            <a:fillRect/>
          </a:stretch>
        </p:blipFill>
        <p:spPr>
          <a:xfrm>
            <a:off x="583797" y="2926610"/>
            <a:ext cx="1006193" cy="1004781"/>
          </a:xfrm>
          <a:prstGeom prst="rect">
            <a:avLst/>
          </a:prstGeom>
        </p:spPr>
      </p:pic>
    </p:spTree>
    <p:extLst>
      <p:ext uri="{BB962C8B-B14F-4D97-AF65-F5344CB8AC3E}">
        <p14:creationId xmlns:p14="http://schemas.microsoft.com/office/powerpoint/2010/main" val="21440460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Teams </a:t>
            </a:r>
            <a:r>
              <a:rPr kumimoji="0" lang="zh-CN" altLang="en-US"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中的 </a:t>
            </a:r>
            <a:r>
              <a:rPr kumimoji="0" lang="en-US" altLang="zh-CN" sz="28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Webhook</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创建传出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Webhook</a:t>
            </a:r>
            <a:endPar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endParaRPr>
          </a:p>
        </p:txBody>
      </p:sp>
    </p:spTree>
    <p:extLst>
      <p:ext uri="{BB962C8B-B14F-4D97-AF65-F5344CB8AC3E}">
        <p14:creationId xmlns:p14="http://schemas.microsoft.com/office/powerpoint/2010/main" val="2110616608"/>
      </p:ext>
    </p:extLst>
  </p:cSld>
  <p:clrMapOvr>
    <a:masterClrMapping/>
  </p:clrMapOvr>
  <p:transition>
    <p:fade/>
  </p:transition>
</p:sld>
</file>

<file path=ppt/theme/theme1.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2.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Props1.xml><?xml version="1.0" encoding="utf-8"?>
<ds:datastoreItem xmlns:ds="http://schemas.openxmlformats.org/officeDocument/2006/customXml" ds:itemID="{D9C025DC-10AA-4AAE-A181-EAF9BF7B9A49}">
  <ds:schemaRefs>
    <ds:schemaRef ds:uri="http://schemas.microsoft.com/sharepoint/v3/contenttype/forms"/>
  </ds:schemaRefs>
</ds:datastoreItem>
</file>

<file path=customXml/itemProps2.xml><?xml version="1.0" encoding="utf-8"?>
<ds:datastoreItem xmlns:ds="http://schemas.openxmlformats.org/officeDocument/2006/customXml" ds:itemID="{944ECBDA-3A56-4CB2-96B5-FC6420985D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62A3B6-8B3F-4171-AAEA-D471432DEF85}">
  <ds:schemaRefs>
    <ds:schemaRef ds:uri="83c07245-1987-447b-a407-05b41d118742"/>
    <ds:schemaRef ds:uri="http://schemas.microsoft.com/office/2006/documentManagement/types"/>
    <ds:schemaRef ds:uri="http://schemas.microsoft.com/office/2006/metadata/properties"/>
    <ds:schemaRef ds:uri="87badcbf-855a-4949-b0c7-112d68ff62fc"/>
    <ds:schemaRef ds:uri="http://purl.org/dc/elements/1.1/"/>
    <ds:schemaRef ds:uri="http://schemas.openxmlformats.org/package/2006/metadata/core-properties"/>
    <ds:schemaRef ds:uri="http://schemas.microsoft.com/sharepoint/v3"/>
    <ds:schemaRef ds:uri="http://schemas.microsoft.com/office/infopath/2007/PartnerControls"/>
    <ds:schemaRef ds:uri="http://purl.org/dc/terms/"/>
    <ds:schemaRef ds:uri="230e9df3-be65-4c73-a93b-d1236ebd677e"/>
    <ds:schemaRef ds:uri="http://www.w3.org/XML/1998/namespace"/>
    <ds:schemaRef ds:uri="http://purl.org/dc/dcmitype/"/>
    <ds:schemaRef ds:uri="ef4e99f7-fe95-4544-b30a-d4a0962d5b53"/>
    <ds:schemaRef ds:uri="3a6239b1-84a2-436e-b281-9f1510ef4358"/>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50</TotalTime>
  <Words>11959</Words>
  <Application>Microsoft Office PowerPoint</Application>
  <PresentationFormat>Widescreen</PresentationFormat>
  <Paragraphs>946</Paragraphs>
  <Slides>57</Slides>
  <Notes>57</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57</vt:i4>
      </vt:variant>
    </vt:vector>
  </HeadingPairs>
  <TitlesOfParts>
    <vt:vector size="73" baseType="lpstr">
      <vt:lpstr>Microsoft YaHei UI</vt:lpstr>
      <vt:lpstr>SFMono-Regular</vt:lpstr>
      <vt:lpstr>Microsoft YaHei</vt:lpstr>
      <vt:lpstr>Arial</vt:lpstr>
      <vt:lpstr>Calibri</vt:lpstr>
      <vt:lpstr>Calibri Light</vt:lpstr>
      <vt:lpstr>Consolas</vt:lpstr>
      <vt:lpstr>Courier New</vt:lpstr>
      <vt:lpstr>Segoe UI</vt:lpstr>
      <vt:lpstr>Segoe UI Light</vt:lpstr>
      <vt:lpstr>Segoe UI Semibold</vt:lpstr>
      <vt:lpstr>Wingdings</vt:lpstr>
      <vt:lpstr>2_White Template</vt:lpstr>
      <vt:lpstr>1_LIGHT GRAY TEMPLATE</vt:lpstr>
      <vt:lpstr>2_9-51052_Microsoft_Ready_Template_Light</vt:lpstr>
      <vt:lpstr>Office Theme</vt:lpstr>
      <vt:lpstr>基于Microsoft Teams 构建应用集成和工作流  陈  希章 | 微软（亚洲）互联网工程院 </vt:lpstr>
      <vt:lpstr>扩展 Microsoft Teams – 第 2 部分（共 2 部分）</vt:lpstr>
      <vt:lpstr>使用 Webhook 和连接器将 Web 服务连接到 Microsoft Teams</vt:lpstr>
      <vt:lpstr>用 Webhook 将 Web 服务连接到 Microsoft Teams</vt:lpstr>
      <vt:lpstr>Microsoft Teams 中的 Webhook 和连接器 </vt:lpstr>
      <vt:lpstr>使用传出 Webhook 处理通道消息</vt:lpstr>
      <vt:lpstr>Microsoft Teams 中的传出 Webhook</vt:lpstr>
      <vt:lpstr>添加传出 Webhook</vt:lpstr>
      <vt:lpstr>演示</vt:lpstr>
      <vt:lpstr>创建传入 Webhook</vt:lpstr>
      <vt:lpstr>Microsoft Teams 中的传入 Webhook</vt:lpstr>
      <vt:lpstr>添加传入 Webhook</vt:lpstr>
      <vt:lpstr>使用团队合作的 Microsoft Graph 端点</vt:lpstr>
      <vt:lpstr>使用 Microsoft Graph 与 Microsoft Teams</vt:lpstr>
      <vt:lpstr>为什么要与 Microsoft Teams 整合？</vt:lpstr>
      <vt:lpstr>Microsoft Graph 和团队合作端点</vt:lpstr>
      <vt:lpstr>创建团队 (1)：创建 Microsoft 365 组</vt:lpstr>
      <vt:lpstr>创建团队 (2)：转换组</vt:lpstr>
      <vt:lpstr>列出团队</vt:lpstr>
      <vt:lpstr>Microsoft Teams 中的受保护 API</vt:lpstr>
      <vt:lpstr>演示</vt:lpstr>
      <vt:lpstr>用 Microsoft Graph 配置内置选项卡</vt:lpstr>
      <vt:lpstr>Microsoft Teams 内置通道选项卡</vt:lpstr>
      <vt:lpstr>使用 Microsoft Graph 的团队合作端点来创建和更新选项卡</vt:lpstr>
      <vt:lpstr>Microsoft Graph 的选项卡端点</vt:lpstr>
      <vt:lpstr>内置选项卡和应用 ID</vt:lpstr>
      <vt:lpstr>选项卡应用 ID</vt:lpstr>
      <vt:lpstr>选项卡配置属性</vt:lpstr>
      <vt:lpstr>使用 Microsoft Graph 发布到活动源</vt:lpstr>
      <vt:lpstr>活动源通知</vt:lpstr>
      <vt:lpstr>活动源通知剖析</vt:lpstr>
      <vt:lpstr>发送活动源通知的要求</vt:lpstr>
      <vt:lpstr>要求 #2：将 Microsoft Teams 应用与 Azure AD 应用关联起来</vt:lpstr>
      <vt:lpstr>要求 #3：注册支持的活动类型</vt:lpstr>
      <vt:lpstr>发送活动源通知</vt:lpstr>
      <vt:lpstr>Microsoft Teams 上的身份验证和单点登录</vt:lpstr>
      <vt:lpstr>了解 Microsoft Teams 应用中的身份验证和单点登录</vt:lpstr>
      <vt:lpstr>Microsoft Teams 和单点登录 (SSO) </vt:lpstr>
      <vt:lpstr>注册 Azure AD 应用</vt:lpstr>
      <vt:lpstr>将 Microsoft Teams 应用与 Azure AD 应用关联</vt:lpstr>
      <vt:lpstr>在选项卡或机器人中实现代码以获取访问令牌</vt:lpstr>
      <vt:lpstr>演示</vt:lpstr>
      <vt:lpstr>使用 Microsoft Teams 选项卡的单点登录 (SSO)</vt:lpstr>
      <vt:lpstr>了解选项卡的 SSO 身份验证流</vt:lpstr>
      <vt:lpstr>针对 SSO 配置 Azure AD 应用</vt:lpstr>
      <vt:lpstr>选项卡 Azure AD 应用的独有特征</vt:lpstr>
      <vt:lpstr>将 Azure AD 应用与 Microsoft Teams 应用关联</vt:lpstr>
      <vt:lpstr>从 Microsoft Teams 获取 ID 令牌</vt:lpstr>
      <vt:lpstr>获取 Microsoft Graph 的访问令牌</vt:lpstr>
      <vt:lpstr>使用 Microsoft Teams 机器人的单点登录 (SSO) </vt:lpstr>
      <vt:lpstr>了解机器人的 SSO 身份验证流</vt:lpstr>
      <vt:lpstr>为机器人配置适用于 SSO 的 Azure AD 应用</vt:lpstr>
      <vt:lpstr>将 Azure AD 应用与 Microsoft Teams 应用关联</vt:lpstr>
      <vt:lpstr>Microsoft Teams SSO 机器人终端用户体验</vt:lpstr>
      <vt:lpstr>为 Microsoft Teams 编码 SSO 机器人</vt:lpstr>
      <vt:lpstr>为 Microsoft Teams 编码 SSO 机器人</vt:lpstr>
      <vt:lpstr>谢谢！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Microsoft Teams – Part 2</dc:title>
  <dc:creator>Diane Nye</dc:creator>
  <cp:lastModifiedBy>Ares Chen</cp:lastModifiedBy>
  <cp:revision>23</cp:revision>
  <dcterms:created xsi:type="dcterms:W3CDTF">2021-09-18T16:12:54Z</dcterms:created>
  <dcterms:modified xsi:type="dcterms:W3CDTF">2022-02-21T03:14:38Z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12285600.0000000</vt:lpwstr>
  </property>
  <property fmtid="{D5CDD505-2E9C-101B-9397-08002B2CF9AE}" pid="4" name="xd_Signature">
    <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MediaServiceImageTags">
    <vt:lpwstr/>
  </property>
</Properties>
</file>